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21"/>
  </p:handoutMasterIdLst>
  <p:sldIdLst>
    <p:sldId id="256" r:id="rId2"/>
    <p:sldId id="260" r:id="rId3"/>
    <p:sldId id="259" r:id="rId4"/>
    <p:sldId id="262" r:id="rId5"/>
    <p:sldId id="263" r:id="rId6"/>
    <p:sldId id="258" r:id="rId7"/>
    <p:sldId id="264" r:id="rId8"/>
    <p:sldId id="265" r:id="rId9"/>
    <p:sldId id="268" r:id="rId10"/>
    <p:sldId id="266" r:id="rId11"/>
    <p:sldId id="269" r:id="rId12"/>
    <p:sldId id="267" r:id="rId13"/>
    <p:sldId id="270" r:id="rId14"/>
    <p:sldId id="261" r:id="rId15"/>
    <p:sldId id="272" r:id="rId16"/>
    <p:sldId id="273" r:id="rId17"/>
    <p:sldId id="274" r:id="rId18"/>
    <p:sldId id="257" r:id="rId19"/>
    <p:sldId id="275"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08"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3670CE9-1826-4505-9A97-1C689709466B}" type="datetimeFigureOut">
              <a:rPr lang="en-US" smtClean="0"/>
              <a:t>10/26/2015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05B1B94-692B-4E9A-9068-E997A09FEC4A}" type="slidenum">
              <a:rPr lang="en-US" smtClean="0"/>
              <a:t>‹#›</a:t>
            </a:fld>
            <a:endParaRPr lang="en-US"/>
          </a:p>
        </p:txBody>
      </p:sp>
    </p:spTree>
    <p:extLst>
      <p:ext uri="{BB962C8B-B14F-4D97-AF65-F5344CB8AC3E}">
        <p14:creationId xmlns:p14="http://schemas.microsoft.com/office/powerpoint/2010/main" val="163298505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10/26/2015</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10/26/2015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10/26/2015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10/26/2015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10/26/2015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10/26/2015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10/26/2015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10/26/2015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10/26/2015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10/26/2015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10/26/2015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10/26/2015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10/26/2015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10/26/2015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10/26/2015</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10/26/2015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10/26/2015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10/26/2015</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14.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8.jpg"/><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Layout" Target="../slideLayouts/slideLayout1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355835"/>
            <a:ext cx="8825658" cy="2774732"/>
          </a:xfrm>
        </p:spPr>
        <p:txBody>
          <a:bodyPr/>
          <a:lstStyle/>
          <a:p>
            <a:pPr algn="ctr"/>
            <a:r>
              <a:rPr lang="en-US" sz="8000" b="1" smtClean="0">
                <a:latin typeface="Curlz MT" panose="04040404050702020202" pitchFamily="82" charset="0"/>
              </a:rPr>
              <a:t>SOCIAL MEDIA:  </a:t>
            </a:r>
            <a:br>
              <a:rPr lang="en-US" sz="8000" b="1" smtClean="0">
                <a:latin typeface="Curlz MT" panose="04040404050702020202" pitchFamily="82" charset="0"/>
              </a:rPr>
            </a:br>
            <a:endParaRPr lang="en-US" sz="8000" b="1" dirty="0">
              <a:latin typeface="Curlz MT" panose="04040404050702020202" pitchFamily="82" charset="0"/>
            </a:endParaRPr>
          </a:p>
        </p:txBody>
      </p:sp>
      <p:sp>
        <p:nvSpPr>
          <p:cNvPr id="3" name="Subtitle 2"/>
          <p:cNvSpPr>
            <a:spLocks noGrp="1"/>
          </p:cNvSpPr>
          <p:nvPr>
            <p:ph type="subTitle" idx="1"/>
          </p:nvPr>
        </p:nvSpPr>
        <p:spPr>
          <a:xfrm>
            <a:off x="1154955" y="3389586"/>
            <a:ext cx="8825658" cy="1387366"/>
          </a:xfrm>
        </p:spPr>
        <p:txBody>
          <a:bodyPr>
            <a:noAutofit/>
          </a:bodyPr>
          <a:lstStyle/>
          <a:p>
            <a:pPr algn="ctr"/>
            <a:r>
              <a:rPr lang="en-US" sz="5400" b="1" smtClean="0">
                <a:latin typeface="Curlz MT" panose="04040404050702020202" pitchFamily="82" charset="0"/>
              </a:rPr>
              <a:t>ARE YOU PLAYING IT SAFE?</a:t>
            </a:r>
            <a:endParaRPr lang="en-US" sz="5400" b="1" dirty="0">
              <a:latin typeface="Curlz MT" panose="04040404050702020202" pitchFamily="8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6083" y="4288221"/>
            <a:ext cx="2476226" cy="1876097"/>
          </a:xfrm>
          <a:prstGeom prst="rect">
            <a:avLst/>
          </a:prstGeom>
        </p:spPr>
      </p:pic>
    </p:spTree>
    <p:extLst>
      <p:ext uri="{BB962C8B-B14F-4D97-AF65-F5344CB8AC3E}">
        <p14:creationId xmlns:p14="http://schemas.microsoft.com/office/powerpoint/2010/main" val="16209558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lstStyle/>
          <a:p>
            <a:endParaRPr lang="en-US"/>
          </a:p>
        </p:txBody>
      </p:sp>
      <p:sp>
        <p:nvSpPr>
          <p:cNvPr id="8" name="Text Placeholder 7"/>
          <p:cNvSpPr>
            <a:spLocks noGrp="1"/>
          </p:cNvSpPr>
          <p:nvPr>
            <p:ph type="body" sz="half" idx="15"/>
          </p:nvPr>
        </p:nvSpPr>
        <p:spPr/>
        <p:txBody>
          <a:bodyPr/>
          <a:lstStyle/>
          <a:p>
            <a:endParaRPr lang="en-US" dirty="0"/>
          </a:p>
        </p:txBody>
      </p:sp>
      <p:sp>
        <p:nvSpPr>
          <p:cNvPr id="6" name="Text Placeholder 5"/>
          <p:cNvSpPr>
            <a:spLocks noGrp="1"/>
          </p:cNvSpPr>
          <p:nvPr>
            <p:ph type="body" sz="quarter" idx="3"/>
          </p:nvPr>
        </p:nvSpPr>
        <p:spPr/>
        <p:txBody>
          <a:bodyPr/>
          <a:lstStyle/>
          <a:p>
            <a:endParaRPr lang="en-US"/>
          </a:p>
        </p:txBody>
      </p:sp>
      <p:sp>
        <p:nvSpPr>
          <p:cNvPr id="9" name="Text Placeholder 8"/>
          <p:cNvSpPr>
            <a:spLocks noGrp="1"/>
          </p:cNvSpPr>
          <p:nvPr>
            <p:ph type="body" sz="half" idx="16"/>
          </p:nvPr>
        </p:nvSpPr>
        <p:spPr>
          <a:xfrm>
            <a:off x="4698124" y="3179764"/>
            <a:ext cx="2959977" cy="2833495"/>
          </a:xfrm>
        </p:spPr>
        <p:txBody>
          <a:bodyPr/>
          <a:lstStyle/>
          <a:p>
            <a:endParaRPr lang="en-US" dirty="0"/>
          </a:p>
        </p:txBody>
      </p:sp>
      <p:sp>
        <p:nvSpPr>
          <p:cNvPr id="7" name="Text Placeholder 6"/>
          <p:cNvSpPr>
            <a:spLocks noGrp="1"/>
          </p:cNvSpPr>
          <p:nvPr>
            <p:ph type="body" sz="quarter" idx="13"/>
          </p:nvPr>
        </p:nvSpPr>
        <p:spPr/>
        <p:txBody>
          <a:bodyPr/>
          <a:lstStyle/>
          <a:p>
            <a:endParaRPr lang="en-US"/>
          </a:p>
        </p:txBody>
      </p:sp>
      <p:sp>
        <p:nvSpPr>
          <p:cNvPr id="10" name="Text Placeholder 9"/>
          <p:cNvSpPr>
            <a:spLocks noGrp="1"/>
          </p:cNvSpPr>
          <p:nvPr>
            <p:ph type="body" sz="half" idx="17"/>
          </p:nvPr>
        </p:nvSpPr>
        <p:spPr/>
        <p:txBody>
          <a:bodyPr/>
          <a:lstStyle/>
          <a:p>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7007" y="3207358"/>
            <a:ext cx="3007115" cy="2819696"/>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8659" y="3193561"/>
            <a:ext cx="3149070" cy="284729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4962" y="3193561"/>
            <a:ext cx="3132857" cy="2847290"/>
          </a:xfrm>
          <a:prstGeom prst="rect">
            <a:avLst/>
          </a:prstGeom>
        </p:spPr>
      </p:pic>
    </p:spTree>
    <p:extLst>
      <p:ext uri="{BB962C8B-B14F-4D97-AF65-F5344CB8AC3E}">
        <p14:creationId xmlns:p14="http://schemas.microsoft.com/office/powerpoint/2010/main" val="89143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1000" fill="hold"/>
                                        <p:tgtEl>
                                          <p:spTgt spid="12"/>
                                        </p:tgtEl>
                                        <p:attrNameLst>
                                          <p:attrName>ppt_w</p:attrName>
                                        </p:attrNameLst>
                                      </p:cBhvr>
                                      <p:tavLst>
                                        <p:tav tm="0">
                                          <p:val>
                                            <p:fltVal val="0"/>
                                          </p:val>
                                        </p:tav>
                                        <p:tav tm="100000">
                                          <p:val>
                                            <p:strVal val="#ppt_w"/>
                                          </p:val>
                                        </p:tav>
                                      </p:tavLst>
                                    </p:anim>
                                    <p:anim calcmode="lin" valueType="num">
                                      <p:cBhvr>
                                        <p:cTn id="21" dur="1000" fill="hold"/>
                                        <p:tgtEl>
                                          <p:spTgt spid="12"/>
                                        </p:tgtEl>
                                        <p:attrNameLst>
                                          <p:attrName>ppt_h</p:attrName>
                                        </p:attrNameLst>
                                      </p:cBhvr>
                                      <p:tavLst>
                                        <p:tav tm="0">
                                          <p:val>
                                            <p:fltVal val="0"/>
                                          </p:val>
                                        </p:tav>
                                        <p:tav tm="100000">
                                          <p:val>
                                            <p:strVal val="#ppt_h"/>
                                          </p:val>
                                        </p:tav>
                                      </p:tavLst>
                                    </p:anim>
                                    <p:anim calcmode="lin" valueType="num">
                                      <p:cBhvr>
                                        <p:cTn id="22" dur="1000" fill="hold"/>
                                        <p:tgtEl>
                                          <p:spTgt spid="12"/>
                                        </p:tgtEl>
                                        <p:attrNameLst>
                                          <p:attrName>style.rotation</p:attrName>
                                        </p:attrNameLst>
                                      </p:cBhvr>
                                      <p:tavLst>
                                        <p:tav tm="0">
                                          <p:val>
                                            <p:fltVal val="90"/>
                                          </p:val>
                                        </p:tav>
                                        <p:tav tm="100000">
                                          <p:val>
                                            <p:fltVal val="0"/>
                                          </p:val>
                                        </p:tav>
                                      </p:tavLst>
                                    </p:anim>
                                    <p:animEffect transition="in" filter="fade">
                                      <p:cBhvr>
                                        <p:cTn id="2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1308538" y="4190624"/>
            <a:ext cx="2774731" cy="475969"/>
          </a:xfrm>
        </p:spPr>
        <p:txBody>
          <a:bodyPr/>
          <a:lstStyle/>
          <a:p>
            <a:pPr algn="ctr"/>
            <a:r>
              <a:rPr lang="en-US" b="1" dirty="0" smtClean="0">
                <a:solidFill>
                  <a:schemeClr val="accent4">
                    <a:lumMod val="50000"/>
                  </a:schemeClr>
                </a:solidFill>
                <a:latin typeface="Baskerville Old Face" panose="02020602080505020303" pitchFamily="18" charset="0"/>
              </a:rPr>
              <a:t>TWITTER</a:t>
            </a:r>
            <a:endParaRPr lang="en-US" b="1" dirty="0">
              <a:solidFill>
                <a:schemeClr val="accent4">
                  <a:lumMod val="50000"/>
                </a:schemeClr>
              </a:solidFill>
              <a:latin typeface="Baskerville Old Face" panose="02020602080505020303" pitchFamily="18" charset="0"/>
            </a:endParaRPr>
          </a:p>
        </p:txBody>
      </p:sp>
      <p:sp>
        <p:nvSpPr>
          <p:cNvPr id="5" name="Text Placeholder 4"/>
          <p:cNvSpPr>
            <a:spLocks noGrp="1"/>
          </p:cNvSpPr>
          <p:nvPr>
            <p:ph type="body" sz="half" idx="18"/>
          </p:nvPr>
        </p:nvSpPr>
        <p:spPr>
          <a:xfrm>
            <a:off x="1308539" y="4666593"/>
            <a:ext cx="2896195" cy="2191407"/>
          </a:xfrm>
        </p:spPr>
        <p:txBody>
          <a:bodyPr>
            <a:noAutofit/>
          </a:bodyPr>
          <a:lstStyle/>
          <a:p>
            <a:r>
              <a:rPr lang="en-US" sz="1800" b="1" dirty="0" smtClean="0">
                <a:latin typeface="Baskerville Old Face" panose="02020602080505020303" pitchFamily="18" charset="0"/>
              </a:rPr>
              <a:t>Allows users to send </a:t>
            </a:r>
            <a:r>
              <a:rPr lang="en-US" sz="1800" b="1" i="1" dirty="0" smtClean="0">
                <a:latin typeface="Baskerville Old Face" panose="02020602080505020303" pitchFamily="18" charset="0"/>
              </a:rPr>
              <a:t>tweets </a:t>
            </a:r>
            <a:r>
              <a:rPr lang="en-US" sz="1800" b="1" dirty="0" smtClean="0">
                <a:latin typeface="Baskerville Old Face" panose="02020602080505020303" pitchFamily="18" charset="0"/>
              </a:rPr>
              <a:t>or messages up to 140 characters in length. This is a good app to share thoughts and feelings.  However, anyone can view posts from a public account, so be careful what you share.</a:t>
            </a:r>
            <a:endParaRPr lang="en-US" sz="1800" b="1" i="1" dirty="0">
              <a:latin typeface="Baskerville Old Face" panose="02020602080505020303" pitchFamily="18" charset="0"/>
            </a:endParaRPr>
          </a:p>
        </p:txBody>
      </p:sp>
      <p:sp>
        <p:nvSpPr>
          <p:cNvPr id="6" name="Text Placeholder 5"/>
          <p:cNvSpPr>
            <a:spLocks noGrp="1"/>
          </p:cNvSpPr>
          <p:nvPr>
            <p:ph type="body" sz="quarter" idx="3"/>
          </p:nvPr>
        </p:nvSpPr>
        <p:spPr>
          <a:xfrm>
            <a:off x="4572537" y="4190624"/>
            <a:ext cx="3046766" cy="475969"/>
          </a:xfrm>
        </p:spPr>
        <p:txBody>
          <a:bodyPr/>
          <a:lstStyle/>
          <a:p>
            <a:pPr algn="ctr"/>
            <a:r>
              <a:rPr lang="en-US" b="1" dirty="0">
                <a:solidFill>
                  <a:schemeClr val="tx2"/>
                </a:solidFill>
                <a:latin typeface="Baskerville Old Face" panose="02020602080505020303" pitchFamily="18" charset="0"/>
              </a:rPr>
              <a:t>KIK MESSENGER</a:t>
            </a:r>
          </a:p>
        </p:txBody>
      </p:sp>
      <p:pic>
        <p:nvPicPr>
          <p:cNvPr id="16" name="Picture Placeholder 15"/>
          <p:cNvPicPr>
            <a:picLocks noGrp="1" noChangeAspect="1"/>
          </p:cNvPicPr>
          <p:nvPr>
            <p:ph type="pic" idx="21"/>
          </p:nvPr>
        </p:nvPicPr>
        <p:blipFill>
          <a:blip r:embed="rId2">
            <a:extLst>
              <a:ext uri="{28A0092B-C50C-407E-A947-70E740481C1C}">
                <a14:useLocalDpi xmlns:a14="http://schemas.microsoft.com/office/drawing/2010/main" val="0"/>
              </a:ext>
            </a:extLst>
          </a:blip>
          <a:srcRect t="20413" b="20413"/>
          <a:stretch>
            <a:fillRect/>
          </a:stretch>
        </p:blipFill>
        <p:spPr>
          <a:xfrm>
            <a:off x="8371490" y="2599114"/>
            <a:ext cx="2128344" cy="1421093"/>
          </a:xfrm>
        </p:spPr>
      </p:pic>
      <p:sp>
        <p:nvSpPr>
          <p:cNvPr id="8" name="Text Placeholder 7"/>
          <p:cNvSpPr>
            <a:spLocks noGrp="1"/>
          </p:cNvSpPr>
          <p:nvPr>
            <p:ph type="body" sz="half" idx="19"/>
          </p:nvPr>
        </p:nvSpPr>
        <p:spPr>
          <a:xfrm>
            <a:off x="4568865" y="4666592"/>
            <a:ext cx="3050438" cy="2191407"/>
          </a:xfrm>
        </p:spPr>
        <p:txBody>
          <a:bodyPr>
            <a:normAutofit fontScale="92500" lnSpcReduction="20000"/>
          </a:bodyPr>
          <a:lstStyle/>
          <a:p>
            <a:r>
              <a:rPr lang="en-US" sz="1900" b="1" dirty="0">
                <a:latin typeface="Baskerville Old Face" panose="02020602080505020303" pitchFamily="18" charset="0"/>
              </a:rPr>
              <a:t>Allows users to send unlimited photo/video/text messages </a:t>
            </a:r>
            <a:r>
              <a:rPr lang="en-US" sz="1900" b="1" dirty="0" smtClean="0">
                <a:latin typeface="Baskerville Old Face" panose="02020602080505020303" pitchFamily="18" charset="0"/>
              </a:rPr>
              <a:t>free. Allows </a:t>
            </a:r>
            <a:r>
              <a:rPr lang="en-US" sz="1900" b="1" u="sng" dirty="0">
                <a:latin typeface="Baskerville Old Face" panose="02020602080505020303" pitchFamily="18" charset="0"/>
              </a:rPr>
              <a:t>anyone</a:t>
            </a:r>
            <a:r>
              <a:rPr lang="en-US" sz="1900" b="1" dirty="0">
                <a:latin typeface="Baskerville Old Face" panose="02020602080505020303" pitchFamily="18" charset="0"/>
              </a:rPr>
              <a:t> on the app to directly message a child. Some adults have been </a:t>
            </a:r>
            <a:r>
              <a:rPr lang="en-US" sz="1900" b="1" dirty="0" smtClean="0">
                <a:latin typeface="Baskerville Old Face" panose="02020602080505020303" pitchFamily="18" charset="0"/>
              </a:rPr>
              <a:t>known to use this app to pretend  that they are teens. It is very difficult to determine who is a predator and who is real.</a:t>
            </a:r>
            <a:endParaRPr lang="en-US" sz="1900" b="1" u="sng" dirty="0">
              <a:latin typeface="Baskerville Old Face" panose="02020602080505020303" pitchFamily="18" charset="0"/>
            </a:endParaRPr>
          </a:p>
          <a:p>
            <a:endParaRPr lang="en-US" sz="1800" dirty="0"/>
          </a:p>
        </p:txBody>
      </p:sp>
      <p:sp>
        <p:nvSpPr>
          <p:cNvPr id="9" name="Text Placeholder 8"/>
          <p:cNvSpPr>
            <a:spLocks noGrp="1"/>
          </p:cNvSpPr>
          <p:nvPr>
            <p:ph type="body" sz="quarter" idx="13"/>
          </p:nvPr>
        </p:nvSpPr>
        <p:spPr>
          <a:xfrm>
            <a:off x="7983433" y="4303538"/>
            <a:ext cx="3050438" cy="316118"/>
          </a:xfrm>
        </p:spPr>
        <p:txBody>
          <a:bodyPr/>
          <a:lstStyle/>
          <a:p>
            <a:pPr algn="ctr"/>
            <a:r>
              <a:rPr lang="en-US" b="1" dirty="0" smtClean="0">
                <a:solidFill>
                  <a:schemeClr val="accent4">
                    <a:lumMod val="50000"/>
                  </a:schemeClr>
                </a:solidFill>
                <a:latin typeface="Baskerville Old Face" panose="02020602080505020303" pitchFamily="18" charset="0"/>
              </a:rPr>
              <a:t>VINE</a:t>
            </a:r>
            <a:endParaRPr lang="en-US" b="1" dirty="0">
              <a:solidFill>
                <a:schemeClr val="accent4">
                  <a:lumMod val="50000"/>
                </a:schemeClr>
              </a:solidFill>
              <a:latin typeface="Baskerville Old Face" panose="02020602080505020303" pitchFamily="18" charset="0"/>
            </a:endParaRPr>
          </a:p>
        </p:txBody>
      </p:sp>
      <p:sp>
        <p:nvSpPr>
          <p:cNvPr id="10" name="Picture Placeholder 9"/>
          <p:cNvSpPr>
            <a:spLocks noGrp="1"/>
          </p:cNvSpPr>
          <p:nvPr>
            <p:ph type="pic" idx="22"/>
          </p:nvPr>
        </p:nvSpPr>
        <p:spPr>
          <a:xfrm>
            <a:off x="7983433" y="2758965"/>
            <a:ext cx="2626760" cy="1384721"/>
          </a:xfrm>
        </p:spPr>
      </p:sp>
      <p:sp>
        <p:nvSpPr>
          <p:cNvPr id="11" name="Text Placeholder 10"/>
          <p:cNvSpPr>
            <a:spLocks noGrp="1"/>
          </p:cNvSpPr>
          <p:nvPr>
            <p:ph type="body" sz="half" idx="20"/>
          </p:nvPr>
        </p:nvSpPr>
        <p:spPr>
          <a:xfrm>
            <a:off x="7983434" y="4666593"/>
            <a:ext cx="3050437" cy="2191406"/>
          </a:xfrm>
        </p:spPr>
        <p:txBody>
          <a:bodyPr>
            <a:normAutofit lnSpcReduction="10000"/>
          </a:bodyPr>
          <a:lstStyle/>
          <a:p>
            <a:r>
              <a:rPr lang="en-US" sz="1800" b="1" dirty="0" smtClean="0">
                <a:latin typeface="Baskerville Old Face" panose="02020602080505020303" pitchFamily="18" charset="0"/>
              </a:rPr>
              <a:t>Video sharing app on which users post up to 6 second videos.  All profiles are public, and a great amount of inappropriate content is shared on Vine.  Avoid collecting more views and </a:t>
            </a:r>
            <a:r>
              <a:rPr lang="en-US" sz="1800" b="1" dirty="0" err="1" smtClean="0">
                <a:latin typeface="Baskerville Old Face" panose="02020602080505020303" pitchFamily="18" charset="0"/>
              </a:rPr>
              <a:t>revines</a:t>
            </a:r>
            <a:r>
              <a:rPr lang="en-US" sz="1800" b="1" dirty="0" smtClean="0">
                <a:latin typeface="Baskerville Old Face" panose="02020602080505020303" pitchFamily="18" charset="0"/>
              </a:rPr>
              <a:t> from strangers.</a:t>
            </a:r>
            <a:endParaRPr lang="en-US" sz="1800" b="1" dirty="0">
              <a:latin typeface="Baskerville Old Face" panose="02020602080505020303" pitchFamily="18" charset="0"/>
            </a:endParaRPr>
          </a:p>
        </p:txBody>
      </p:sp>
      <p:pic>
        <p:nvPicPr>
          <p:cNvPr id="15" name="Picture Placeholder 14"/>
          <p:cNvPicPr>
            <a:picLocks noGrp="1" noChangeAspect="1"/>
          </p:cNvPicPr>
          <p:nvPr>
            <p:ph type="pic" idx="15"/>
          </p:nvPr>
        </p:nvPicPr>
        <p:blipFill>
          <a:blip r:embed="rId3">
            <a:extLst>
              <a:ext uri="{28A0092B-C50C-407E-A947-70E740481C1C}">
                <a14:useLocalDpi xmlns:a14="http://schemas.microsoft.com/office/drawing/2010/main" val="0"/>
              </a:ext>
            </a:extLst>
          </a:blip>
          <a:srcRect t="20413" b="20413"/>
          <a:stretch>
            <a:fillRect/>
          </a:stretch>
        </p:blipFill>
        <p:spPr>
          <a:xfrm>
            <a:off x="1308539" y="2599114"/>
            <a:ext cx="2601310" cy="1591510"/>
          </a:xfrm>
        </p:spPr>
      </p:pic>
      <p:pic>
        <p:nvPicPr>
          <p:cNvPr id="4" name="Picture 3"/>
          <p:cNvPicPr>
            <a:picLocks noChangeAspect="1"/>
          </p:cNvPicPr>
          <p:nvPr/>
        </p:nvPicPr>
        <p:blipFill>
          <a:blip r:embed="rId4"/>
          <a:stretch>
            <a:fillRect/>
          </a:stretch>
        </p:blipFill>
        <p:spPr>
          <a:xfrm>
            <a:off x="4568865" y="2599114"/>
            <a:ext cx="2595212" cy="1591510"/>
          </a:xfrm>
          <a:prstGeom prst="rect">
            <a:avLst/>
          </a:prstGeom>
        </p:spPr>
      </p:pic>
    </p:spTree>
    <p:extLst>
      <p:ext uri="{BB962C8B-B14F-4D97-AF65-F5344CB8AC3E}">
        <p14:creationId xmlns:p14="http://schemas.microsoft.com/office/powerpoint/2010/main" val="711682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15"/>
          </p:nvPr>
        </p:nvSpPr>
        <p:spPr/>
        <p:txBody>
          <a:bodyPr/>
          <a:lstStyle/>
          <a:p>
            <a:endParaRPr lang="en-US" dirty="0"/>
          </a:p>
        </p:txBody>
      </p:sp>
      <p:sp>
        <p:nvSpPr>
          <p:cNvPr id="5" name="Text Placeholder 4"/>
          <p:cNvSpPr>
            <a:spLocks noGrp="1"/>
          </p:cNvSpPr>
          <p:nvPr>
            <p:ph type="body" sz="quarter" idx="3"/>
          </p:nvPr>
        </p:nvSpPr>
        <p:spPr/>
        <p:txBody>
          <a:bodyPr/>
          <a:lstStyle/>
          <a:p>
            <a:endParaRPr lang="en-US"/>
          </a:p>
        </p:txBody>
      </p:sp>
      <p:sp>
        <p:nvSpPr>
          <p:cNvPr id="7" name="Text Placeholder 6"/>
          <p:cNvSpPr>
            <a:spLocks noGrp="1"/>
          </p:cNvSpPr>
          <p:nvPr>
            <p:ph type="body" sz="quarter" idx="13"/>
          </p:nvPr>
        </p:nvSpPr>
        <p:spPr/>
        <p:txBody>
          <a:bodyPr/>
          <a:lstStyle/>
          <a:p>
            <a:endParaRPr lang="en-US"/>
          </a:p>
        </p:txBody>
      </p:sp>
      <p:sp>
        <p:nvSpPr>
          <p:cNvPr id="11" name="AutoShape 4" descr="Image result for Afterschool app"/>
          <p:cNvSpPr>
            <a:spLocks noGrp="1" noChangeAspect="1" noChangeArrowheads="1"/>
          </p:cNvSpPr>
          <p:nvPr>
            <p:ph type="body" sz="half" idx="16"/>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4966" y="3673365"/>
            <a:ext cx="2033751" cy="1828801"/>
          </a:xfrm>
          <a:prstGeom prst="rect">
            <a:avLst/>
          </a:prstGeom>
        </p:spPr>
      </p:pic>
      <p:sp>
        <p:nvSpPr>
          <p:cNvPr id="13" name="AutoShape 6" descr="Image result for burn book app"/>
          <p:cNvSpPr>
            <a:spLocks noGrp="1" noChangeAspect="1" noChangeArrowheads="1"/>
          </p:cNvSpPr>
          <p:nvPr>
            <p:ph type="body" sz="half" idx="17"/>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883" y="3526427"/>
            <a:ext cx="2806262" cy="216776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5021" y="3526427"/>
            <a:ext cx="2609034" cy="1975739"/>
          </a:xfrm>
          <a:prstGeom prst="rect">
            <a:avLst/>
          </a:prstGeom>
        </p:spPr>
      </p:pic>
    </p:spTree>
    <p:extLst>
      <p:ext uri="{BB962C8B-B14F-4D97-AF65-F5344CB8AC3E}">
        <p14:creationId xmlns:p14="http://schemas.microsoft.com/office/powerpoint/2010/main" val="80601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1154952" y="4347410"/>
            <a:ext cx="3050439" cy="461073"/>
          </a:xfrm>
        </p:spPr>
        <p:txBody>
          <a:bodyPr/>
          <a:lstStyle/>
          <a:p>
            <a:pPr algn="ctr"/>
            <a:r>
              <a:rPr lang="en-US" b="1" dirty="0" smtClean="0">
                <a:solidFill>
                  <a:schemeClr val="tx2"/>
                </a:solidFill>
                <a:latin typeface="Baskerville Old Face" panose="02020602080505020303" pitchFamily="18" charset="0"/>
              </a:rPr>
              <a:t>WHISPER</a:t>
            </a:r>
            <a:endParaRPr lang="en-US" b="1" dirty="0">
              <a:solidFill>
                <a:schemeClr val="tx2"/>
              </a:solidFill>
              <a:latin typeface="Baskerville Old Face" panose="02020602080505020303" pitchFamily="18" charset="0"/>
            </a:endParaRPr>
          </a:p>
        </p:txBody>
      </p:sp>
      <p:sp>
        <p:nvSpPr>
          <p:cNvPr id="5" name="Text Placeholder 4"/>
          <p:cNvSpPr>
            <a:spLocks noGrp="1"/>
          </p:cNvSpPr>
          <p:nvPr>
            <p:ph type="body" sz="half" idx="18"/>
          </p:nvPr>
        </p:nvSpPr>
        <p:spPr>
          <a:xfrm>
            <a:off x="1154953" y="4808483"/>
            <a:ext cx="3050437" cy="2049516"/>
          </a:xfrm>
        </p:spPr>
        <p:txBody>
          <a:bodyPr>
            <a:normAutofit fontScale="92500"/>
          </a:bodyPr>
          <a:lstStyle/>
          <a:p>
            <a:r>
              <a:rPr lang="en-US" sz="1800" b="1" dirty="0" smtClean="0">
                <a:latin typeface="Baskerville Old Face" panose="02020602080505020303" pitchFamily="18" charset="0"/>
              </a:rPr>
              <a:t>Encourages users to “anonymously” share their secrets.  However, Whisper reveals a user’s location, so it’s not totally anonymous.  This makes it easy for predators to locate and to connect with users.</a:t>
            </a:r>
            <a:endParaRPr lang="en-US" sz="1800" b="1" dirty="0">
              <a:latin typeface="Baskerville Old Face" panose="02020602080505020303" pitchFamily="18" charset="0"/>
            </a:endParaRPr>
          </a:p>
        </p:txBody>
      </p:sp>
      <p:sp>
        <p:nvSpPr>
          <p:cNvPr id="6" name="Text Placeholder 5"/>
          <p:cNvSpPr>
            <a:spLocks noGrp="1"/>
          </p:cNvSpPr>
          <p:nvPr>
            <p:ph type="body" sz="quarter" idx="3"/>
          </p:nvPr>
        </p:nvSpPr>
        <p:spPr>
          <a:xfrm>
            <a:off x="4575329" y="4347410"/>
            <a:ext cx="3046766" cy="461073"/>
          </a:xfrm>
        </p:spPr>
        <p:txBody>
          <a:bodyPr/>
          <a:lstStyle/>
          <a:p>
            <a:pPr algn="ctr"/>
            <a:r>
              <a:rPr lang="en-US" sz="2300" b="1" dirty="0" smtClean="0">
                <a:solidFill>
                  <a:schemeClr val="tx2"/>
                </a:solidFill>
                <a:latin typeface="Baskerville Old Face" panose="02020602080505020303" pitchFamily="18" charset="0"/>
              </a:rPr>
              <a:t>AFTERSCHOOL APP</a:t>
            </a:r>
            <a:endParaRPr lang="en-US" sz="2300" b="1" dirty="0">
              <a:solidFill>
                <a:schemeClr val="tx2"/>
              </a:solidFill>
              <a:latin typeface="Baskerville Old Face" panose="02020602080505020303" pitchFamily="18" charset="0"/>
            </a:endParaRPr>
          </a:p>
        </p:txBody>
      </p:sp>
      <p:sp>
        <p:nvSpPr>
          <p:cNvPr id="8" name="Text Placeholder 7"/>
          <p:cNvSpPr>
            <a:spLocks noGrp="1"/>
          </p:cNvSpPr>
          <p:nvPr>
            <p:ph type="body" sz="half" idx="19"/>
          </p:nvPr>
        </p:nvSpPr>
        <p:spPr>
          <a:xfrm>
            <a:off x="4568865" y="4808483"/>
            <a:ext cx="3050438" cy="2049517"/>
          </a:xfrm>
        </p:spPr>
        <p:txBody>
          <a:bodyPr>
            <a:normAutofit/>
          </a:bodyPr>
          <a:lstStyle/>
          <a:p>
            <a:r>
              <a:rPr lang="en-US" sz="1800" b="1" dirty="0" smtClean="0">
                <a:solidFill>
                  <a:schemeClr val="tx1"/>
                </a:solidFill>
                <a:latin typeface="Baskerville Old Face" panose="02020602080505020303" pitchFamily="18" charset="0"/>
              </a:rPr>
              <a:t>An “anonymous” app that creates a separate chat group for every school.  Students tend to send messages that include bullying, pornography, and references to drugs and alcohol.</a:t>
            </a:r>
            <a:endParaRPr lang="en-US" sz="1800" b="1" dirty="0">
              <a:solidFill>
                <a:schemeClr val="tx1"/>
              </a:solidFill>
              <a:latin typeface="Baskerville Old Face" panose="02020602080505020303" pitchFamily="18" charset="0"/>
            </a:endParaRPr>
          </a:p>
        </p:txBody>
      </p:sp>
      <p:sp>
        <p:nvSpPr>
          <p:cNvPr id="9" name="Text Placeholder 8"/>
          <p:cNvSpPr>
            <a:spLocks noGrp="1"/>
          </p:cNvSpPr>
          <p:nvPr>
            <p:ph type="body" sz="quarter" idx="13"/>
          </p:nvPr>
        </p:nvSpPr>
        <p:spPr>
          <a:xfrm>
            <a:off x="7983434" y="4347410"/>
            <a:ext cx="3050438" cy="461073"/>
          </a:xfrm>
        </p:spPr>
        <p:txBody>
          <a:bodyPr/>
          <a:lstStyle/>
          <a:p>
            <a:pPr algn="ctr"/>
            <a:r>
              <a:rPr lang="en-US" b="1" dirty="0" smtClean="0">
                <a:solidFill>
                  <a:schemeClr val="tx2"/>
                </a:solidFill>
                <a:latin typeface="Baskerville Old Face" panose="02020602080505020303" pitchFamily="18" charset="0"/>
              </a:rPr>
              <a:t>BURN BOOK</a:t>
            </a:r>
            <a:endParaRPr lang="en-US" b="1" dirty="0">
              <a:solidFill>
                <a:schemeClr val="tx2"/>
              </a:solidFill>
              <a:latin typeface="Baskerville Old Face" panose="02020602080505020303" pitchFamily="18" charset="0"/>
            </a:endParaRPr>
          </a:p>
        </p:txBody>
      </p:sp>
      <p:sp>
        <p:nvSpPr>
          <p:cNvPr id="11" name="Text Placeholder 10"/>
          <p:cNvSpPr>
            <a:spLocks noGrp="1"/>
          </p:cNvSpPr>
          <p:nvPr>
            <p:ph type="body" sz="half" idx="20"/>
          </p:nvPr>
        </p:nvSpPr>
        <p:spPr>
          <a:xfrm>
            <a:off x="7982777" y="4808482"/>
            <a:ext cx="3050437" cy="2049517"/>
          </a:xfrm>
        </p:spPr>
        <p:txBody>
          <a:bodyPr>
            <a:normAutofit/>
          </a:bodyPr>
          <a:lstStyle/>
          <a:p>
            <a:r>
              <a:rPr lang="en-US" sz="1800" b="1" dirty="0" smtClean="0">
                <a:latin typeface="Baskerville Old Face" panose="02020602080505020303" pitchFamily="18" charset="0"/>
              </a:rPr>
              <a:t>Titled after the movie, the Burn Book app allows users to post texts, photos, and audio rumors about others.  As a result, bullying issues could arise. This app also requires access to your location.</a:t>
            </a:r>
            <a:endParaRPr lang="en-US" sz="1800" b="1" dirty="0">
              <a:latin typeface="Baskerville Old Face" panose="02020602080505020303" pitchFamily="18" charset="0"/>
            </a:endParaRPr>
          </a:p>
        </p:txBody>
      </p:sp>
      <p:pic>
        <p:nvPicPr>
          <p:cNvPr id="14" name="Picture Placeholder 13"/>
          <p:cNvPicPr>
            <a:picLocks noGrp="1" noChangeAspect="1"/>
          </p:cNvPicPr>
          <p:nvPr>
            <p:ph type="pic" idx="22"/>
          </p:nvPr>
        </p:nvPicPr>
        <p:blipFill>
          <a:blip r:embed="rId2">
            <a:extLst>
              <a:ext uri="{28A0092B-C50C-407E-A947-70E740481C1C}">
                <a14:useLocalDpi xmlns:a14="http://schemas.microsoft.com/office/drawing/2010/main" val="0"/>
              </a:ext>
            </a:extLst>
          </a:blip>
          <a:srcRect l="2471" r="2471"/>
          <a:stretch>
            <a:fillRect/>
          </a:stretch>
        </p:blipFill>
        <p:spPr>
          <a:prstGeom prst="rect">
            <a:avLst/>
          </a:prstGeom>
        </p:spPr>
      </p:pic>
      <p:pic>
        <p:nvPicPr>
          <p:cNvPr id="26" name="Picture Placeholder 25"/>
          <p:cNvPicPr>
            <a:picLocks noGrp="1" noChangeAspect="1"/>
          </p:cNvPicPr>
          <p:nvPr>
            <p:ph type="pic" idx="21"/>
          </p:nvPr>
        </p:nvPicPr>
        <p:blipFill>
          <a:blip r:embed="rId3">
            <a:extLst>
              <a:ext uri="{28A0092B-C50C-407E-A947-70E740481C1C}">
                <a14:useLocalDpi xmlns:a14="http://schemas.microsoft.com/office/drawing/2010/main" val="0"/>
              </a:ext>
            </a:extLst>
          </a:blip>
          <a:srcRect t="20413" b="20413"/>
          <a:stretch>
            <a:fillRect/>
          </a:stretch>
        </p:blipFill>
        <p:spPr>
          <a:xfrm>
            <a:off x="4748213" y="2603500"/>
            <a:ext cx="2690812" cy="1592263"/>
          </a:xfrm>
        </p:spPr>
      </p:pic>
      <p:sp>
        <p:nvSpPr>
          <p:cNvPr id="25" name="Picture Placeholder 23"/>
          <p:cNvSpPr txBox="1">
            <a:spLocks/>
          </p:cNvSpPr>
          <p:nvPr/>
        </p:nvSpPr>
        <p:spPr>
          <a:xfrm>
            <a:off x="4900863" y="2755900"/>
            <a:ext cx="2691241" cy="1591510"/>
          </a:xfrm>
          <a:prstGeom prst="roundRect">
            <a:avLst>
              <a:gd name="adj" fmla="val 1858"/>
            </a:avLst>
          </a:prstGeom>
          <a:effectLst>
            <a:outerShdw blurRad="50800" dist="50800" dir="5400000" algn="tl" rotWithShape="0">
              <a:srgbClr val="000000">
                <a:alpha val="43000"/>
              </a:srgbClr>
            </a:outerShdw>
          </a:effectLst>
        </p:spPr>
      </p:sp>
      <p:pic>
        <p:nvPicPr>
          <p:cNvPr id="28" name="Picture Placeholder 27"/>
          <p:cNvPicPr>
            <a:picLocks noGrp="1" noChangeAspect="1"/>
          </p:cNvPicPr>
          <p:nvPr>
            <p:ph type="pic" idx="15"/>
          </p:nvPr>
        </p:nvPicPr>
        <p:blipFill>
          <a:blip r:embed="rId4">
            <a:extLst>
              <a:ext uri="{28A0092B-C50C-407E-A947-70E740481C1C}">
                <a14:useLocalDpi xmlns:a14="http://schemas.microsoft.com/office/drawing/2010/main" val="0"/>
              </a:ext>
            </a:extLst>
          </a:blip>
          <a:srcRect t="20413" b="20413"/>
          <a:stretch>
            <a:fillRect/>
          </a:stretch>
        </p:blipFill>
        <p:spPr/>
      </p:pic>
    </p:spTree>
    <p:extLst>
      <p:ext uri="{BB962C8B-B14F-4D97-AF65-F5344CB8AC3E}">
        <p14:creationId xmlns:p14="http://schemas.microsoft.com/office/powerpoint/2010/main" val="36990997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lstStyle/>
          <a:p>
            <a:r>
              <a:rPr lang="en-US" dirty="0" smtClean="0"/>
              <a:t> </a:t>
            </a:r>
            <a:endParaRPr lang="en-US" dirty="0"/>
          </a:p>
        </p:txBody>
      </p:sp>
      <p:sp>
        <p:nvSpPr>
          <p:cNvPr id="14" name="Subtitle 13"/>
          <p:cNvSpPr>
            <a:spLocks noGrp="1"/>
          </p:cNvSpPr>
          <p:nvPr>
            <p:ph type="subTitle" idx="1"/>
          </p:nvPr>
        </p:nvSpPr>
        <p:spPr/>
        <p:txBody>
          <a:bodyPr/>
          <a:lstStyle/>
          <a:p>
            <a:endParaRPr lang="en-US"/>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671145" y="1008993"/>
            <a:ext cx="7819696" cy="4934607"/>
          </a:xfrm>
        </p:spPr>
      </p:pic>
    </p:spTree>
    <p:extLst>
      <p:ext uri="{BB962C8B-B14F-4D97-AF65-F5344CB8AC3E}">
        <p14:creationId xmlns:p14="http://schemas.microsoft.com/office/powerpoint/2010/main" val="2024230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761413" cy="933960"/>
          </a:xfrm>
        </p:spPr>
        <p:txBody>
          <a:bodyPr/>
          <a:lstStyle/>
          <a:p>
            <a:pPr algn="ctr"/>
            <a:r>
              <a:rPr lang="en-US" sz="8000" b="1" dirty="0">
                <a:solidFill>
                  <a:srgbClr val="92D050"/>
                </a:solidFill>
                <a:latin typeface="Curlz MT" panose="04040404050702020202" pitchFamily="82" charset="0"/>
              </a:rPr>
              <a:t>PLAY IT SAFE!</a:t>
            </a:r>
            <a:endParaRPr lang="en-US" sz="8000" dirty="0"/>
          </a:p>
        </p:txBody>
      </p:sp>
      <p:sp>
        <p:nvSpPr>
          <p:cNvPr id="3" name="Content Placeholder 2"/>
          <p:cNvSpPr>
            <a:spLocks noGrp="1"/>
          </p:cNvSpPr>
          <p:nvPr>
            <p:ph idx="1"/>
          </p:nvPr>
        </p:nvSpPr>
        <p:spPr>
          <a:xfrm>
            <a:off x="1154955" y="2490952"/>
            <a:ext cx="8761412" cy="4367048"/>
          </a:xfrm>
        </p:spPr>
        <p:txBody>
          <a:bodyPr>
            <a:normAutofit fontScale="40000" lnSpcReduction="20000"/>
          </a:bodyPr>
          <a:lstStyle/>
          <a:p>
            <a:r>
              <a:rPr lang="en-US" sz="6700" dirty="0" smtClean="0">
                <a:solidFill>
                  <a:schemeClr val="tx1"/>
                </a:solidFill>
                <a:latin typeface="Baskerville Old Face" panose="02020602080505020303" pitchFamily="18" charset="0"/>
              </a:rPr>
              <a:t>Keep your profile private so that only family and people you know see photos, important dates, and other information.</a:t>
            </a:r>
          </a:p>
          <a:p>
            <a:r>
              <a:rPr lang="en-US" sz="6700" dirty="0" smtClean="0">
                <a:solidFill>
                  <a:schemeClr val="tx1"/>
                </a:solidFill>
                <a:latin typeface="Baskerville Old Face" panose="02020602080505020303" pitchFamily="18" charset="0"/>
              </a:rPr>
              <a:t>Make sure that you do not post personal details, such as phone numbers, home address, or school name.</a:t>
            </a:r>
          </a:p>
          <a:p>
            <a:r>
              <a:rPr lang="en-US" sz="6700" dirty="0" smtClean="0">
                <a:solidFill>
                  <a:schemeClr val="tx1"/>
                </a:solidFill>
                <a:latin typeface="Baskerville Old Face" panose="02020602080505020303" pitchFamily="18" charset="0"/>
              </a:rPr>
              <a:t>Only post videos and photos that do not jeopardize your safety or integrity. You do not want to be embarrassed later or miss out on an educational or </a:t>
            </a:r>
            <a:r>
              <a:rPr lang="en-US" sz="6700" smtClean="0">
                <a:solidFill>
                  <a:schemeClr val="tx1"/>
                </a:solidFill>
                <a:latin typeface="Baskerville Old Face" panose="02020602080505020303" pitchFamily="18" charset="0"/>
              </a:rPr>
              <a:t>career opportunity.</a:t>
            </a:r>
            <a:endParaRPr lang="en-US" sz="6700" dirty="0" smtClean="0">
              <a:solidFill>
                <a:schemeClr val="tx1"/>
              </a:solidFill>
              <a:latin typeface="Baskerville Old Face" panose="02020602080505020303" pitchFamily="18" charset="0"/>
            </a:endParaRPr>
          </a:p>
          <a:p>
            <a:r>
              <a:rPr lang="en-US" sz="6700" dirty="0" smtClean="0">
                <a:solidFill>
                  <a:schemeClr val="tx1"/>
                </a:solidFill>
                <a:latin typeface="Baskerville Old Face" panose="02020602080505020303" pitchFamily="18" charset="0"/>
              </a:rPr>
              <a:t>Never accept friend requests from people that you do not know, and don’t flirt with strangers online.</a:t>
            </a:r>
          </a:p>
          <a:p>
            <a:pPr marL="0" indent="0">
              <a:buNone/>
            </a:pPr>
            <a:r>
              <a:rPr lang="en-US" sz="6700" dirty="0" smtClean="0">
                <a:solidFill>
                  <a:schemeClr val="tx1"/>
                </a:solidFill>
                <a:latin typeface="Baskerville Old Face" panose="02020602080505020303" pitchFamily="18" charset="0"/>
              </a:rPr>
              <a:t>  											</a:t>
            </a:r>
            <a:r>
              <a:rPr lang="en-US" sz="3700" dirty="0" smtClean="0">
                <a:solidFill>
                  <a:schemeClr val="tx1"/>
                </a:solidFill>
                <a:latin typeface="Baskerville Old Face" panose="02020602080505020303" pitchFamily="18" charset="0"/>
              </a:rPr>
              <a:t>		</a:t>
            </a:r>
            <a:r>
              <a:rPr lang="en-US" sz="1400" dirty="0" smtClean="0">
                <a:solidFill>
                  <a:schemeClr val="tx1"/>
                </a:solidFill>
                <a:latin typeface="Baskerville Old Face" panose="02020602080505020303" pitchFamily="18" charset="0"/>
              </a:rPr>
              <a:t>		</a:t>
            </a:r>
            <a:endParaRPr lang="en-US" sz="1900" b="1" u="sng" dirty="0" smtClean="0">
              <a:solidFill>
                <a:schemeClr val="tx1"/>
              </a:solidFill>
              <a:latin typeface="Baskerville Old Face" panose="02020602080505020303" pitchFamily="18" charset="0"/>
            </a:endParaRPr>
          </a:p>
          <a:p>
            <a:pPr marL="0" indent="0">
              <a:buNone/>
            </a:pPr>
            <a:r>
              <a:rPr lang="en-US" sz="1900" b="1" dirty="0" smtClean="0">
                <a:solidFill>
                  <a:schemeClr val="tx1"/>
                </a:solidFill>
                <a:latin typeface="Baskerville Old Face" panose="02020602080505020303" pitchFamily="18" charset="0"/>
              </a:rPr>
              <a:t>																													</a:t>
            </a:r>
          </a:p>
          <a:p>
            <a:pPr marL="0" indent="0">
              <a:buNone/>
            </a:pPr>
            <a:endParaRPr lang="en-US" sz="1900" u="sng"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3462408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84071" y="5422037"/>
            <a:ext cx="1592316" cy="1555809"/>
          </a:xfrm>
          <a:prstGeom prst="rect">
            <a:avLst/>
          </a:prstGeom>
        </p:spPr>
      </p:pic>
      <p:sp>
        <p:nvSpPr>
          <p:cNvPr id="2" name="Title 1"/>
          <p:cNvSpPr>
            <a:spLocks noGrp="1"/>
          </p:cNvSpPr>
          <p:nvPr>
            <p:ph type="title"/>
          </p:nvPr>
        </p:nvSpPr>
        <p:spPr>
          <a:xfrm>
            <a:off x="1154953" y="457200"/>
            <a:ext cx="8761413" cy="1223432"/>
          </a:xfrm>
        </p:spPr>
        <p:txBody>
          <a:bodyPr/>
          <a:lstStyle/>
          <a:p>
            <a:pPr algn="ctr"/>
            <a:r>
              <a:rPr lang="en-US" sz="6000" b="1" dirty="0" smtClean="0">
                <a:solidFill>
                  <a:srgbClr val="92D050"/>
                </a:solidFill>
                <a:latin typeface="Curlz MT" panose="04040404050702020202" pitchFamily="82" charset="0"/>
              </a:rPr>
              <a:t>Respect Others and Yourself</a:t>
            </a:r>
            <a:endParaRPr lang="en-US" sz="6000" b="1" dirty="0">
              <a:solidFill>
                <a:srgbClr val="92D050"/>
              </a:solidFill>
              <a:latin typeface="Curlz MT" panose="04040404050702020202" pitchFamily="82" charset="0"/>
            </a:endParaRPr>
          </a:p>
        </p:txBody>
      </p:sp>
      <p:sp>
        <p:nvSpPr>
          <p:cNvPr id="3" name="Content Placeholder 2"/>
          <p:cNvSpPr>
            <a:spLocks noGrp="1"/>
          </p:cNvSpPr>
          <p:nvPr>
            <p:ph idx="1"/>
          </p:nvPr>
        </p:nvSpPr>
        <p:spPr>
          <a:xfrm>
            <a:off x="1154955" y="2364828"/>
            <a:ext cx="8761412" cy="4493172"/>
          </a:xfrm>
        </p:spPr>
        <p:txBody>
          <a:bodyPr>
            <a:normAutofit/>
          </a:bodyPr>
          <a:lstStyle/>
          <a:p>
            <a:r>
              <a:rPr lang="en-US" sz="2800" dirty="0" smtClean="0">
                <a:latin typeface="Baskerville Old Face" panose="02020602080505020303" pitchFamily="18" charset="0"/>
              </a:rPr>
              <a:t>Remember, once your information is posted, you can’t take it back.  Someone can forward the information, and millions of people have access.</a:t>
            </a:r>
          </a:p>
          <a:p>
            <a:r>
              <a:rPr lang="en-US" sz="2800" dirty="0" smtClean="0">
                <a:latin typeface="Baskerville Old Face" panose="02020602080505020303" pitchFamily="18" charset="0"/>
              </a:rPr>
              <a:t>Teen </a:t>
            </a:r>
            <a:r>
              <a:rPr lang="en-US" sz="2800" i="1" dirty="0" smtClean="0">
                <a:latin typeface="Baskerville Old Face" panose="02020602080505020303" pitchFamily="18" charset="0"/>
              </a:rPr>
              <a:t>Sexting </a:t>
            </a:r>
            <a:r>
              <a:rPr lang="en-US" sz="2800" dirty="0" smtClean="0">
                <a:latin typeface="Baskerville Old Face" panose="02020602080505020303" pitchFamily="18" charset="0"/>
              </a:rPr>
              <a:t>or sending nude or sexually suggestive photos by text message is illegal in Texas.</a:t>
            </a:r>
          </a:p>
          <a:p>
            <a:pPr lvl="1"/>
            <a:r>
              <a:rPr lang="en-US" sz="2600" dirty="0" smtClean="0">
                <a:latin typeface="Baskerville Old Face" panose="02020602080505020303" pitchFamily="18" charset="0"/>
              </a:rPr>
              <a:t>It is illegal for one minor to electronically send an image of someone younger than 18 years to another minor.  This includes images of the sender, recipient, or another underage person. This is considered possessing or distributing child pornography.</a:t>
            </a:r>
          </a:p>
          <a:p>
            <a:endParaRPr lang="en-US" sz="2800" dirty="0" smtClean="0">
              <a:latin typeface="Baskerville Old Face" panose="02020602080505020303" pitchFamily="18" charset="0"/>
            </a:endParaRPr>
          </a:p>
          <a:p>
            <a:endParaRPr lang="en-US" sz="2800" dirty="0">
              <a:latin typeface="Baskerville Old Face" panose="02020602080505020303" pitchFamily="18" charset="0"/>
            </a:endParaRPr>
          </a:p>
        </p:txBody>
      </p:sp>
    </p:spTree>
    <p:extLst>
      <p:ext uri="{BB962C8B-B14F-4D97-AF65-F5344CB8AC3E}">
        <p14:creationId xmlns:p14="http://schemas.microsoft.com/office/powerpoint/2010/main" val="8057099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smtClean="0">
                <a:latin typeface="Baskerville Old Face" panose="02020602080505020303" pitchFamily="18" charset="0"/>
              </a:rPr>
              <a:t>Sending images to harass or bully the recipient may result in additional penalties for the sender.</a:t>
            </a:r>
          </a:p>
          <a:p>
            <a:r>
              <a:rPr lang="en-US" sz="2800" dirty="0" smtClean="0">
                <a:latin typeface="Baskerville Old Face" panose="02020602080505020303" pitchFamily="18" charset="0"/>
              </a:rPr>
              <a:t>An adult who sexts with a minor can be charged under Texas state </a:t>
            </a:r>
            <a:r>
              <a:rPr lang="en-US" sz="2800" dirty="0">
                <a:latin typeface="Baskerville Old Face" panose="02020602080505020303" pitchFamily="18" charset="0"/>
              </a:rPr>
              <a:t>l</a:t>
            </a:r>
            <a:r>
              <a:rPr lang="en-US" sz="2800" dirty="0" smtClean="0">
                <a:latin typeface="Baskerville Old Face" panose="02020602080505020303" pitchFamily="18" charset="0"/>
              </a:rPr>
              <a:t>aw as well.</a:t>
            </a:r>
            <a:endParaRPr lang="en-US" sz="2800" dirty="0">
              <a:latin typeface="Baskerville Old Face" panose="02020602080505020303" pitchFamily="18" charset="0"/>
            </a:endParaRPr>
          </a:p>
        </p:txBody>
      </p:sp>
    </p:spTree>
    <p:extLst>
      <p:ext uri="{BB962C8B-B14F-4D97-AF65-F5344CB8AC3E}">
        <p14:creationId xmlns:p14="http://schemas.microsoft.com/office/powerpoint/2010/main" val="3863955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3918" y="2033752"/>
            <a:ext cx="6227380" cy="4382814"/>
          </a:xfrm>
        </p:spPr>
      </p:pic>
    </p:spTree>
    <p:extLst>
      <p:ext uri="{BB962C8B-B14F-4D97-AF65-F5344CB8AC3E}">
        <p14:creationId xmlns:p14="http://schemas.microsoft.com/office/powerpoint/2010/main" val="31749025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761413" cy="634415"/>
          </a:xfrm>
        </p:spPr>
        <p:txBody>
          <a:bodyPr/>
          <a:lstStyle/>
          <a:p>
            <a:pPr algn="ctr"/>
            <a:r>
              <a:rPr lang="en-US" sz="8000" b="1" dirty="0" smtClean="0">
                <a:solidFill>
                  <a:srgbClr val="92D050"/>
                </a:solidFill>
                <a:latin typeface="Curlz MT" panose="04040404050702020202" pitchFamily="82" charset="0"/>
              </a:rPr>
              <a:t>Resources</a:t>
            </a:r>
            <a:endParaRPr lang="en-US" sz="8000" b="1" dirty="0">
              <a:solidFill>
                <a:srgbClr val="92D050"/>
              </a:solidFill>
              <a:latin typeface="Curlz MT" panose="04040404050702020202" pitchFamily="82" charset="0"/>
            </a:endParaRPr>
          </a:p>
        </p:txBody>
      </p:sp>
      <p:sp>
        <p:nvSpPr>
          <p:cNvPr id="3" name="Content Placeholder 2"/>
          <p:cNvSpPr>
            <a:spLocks noGrp="1"/>
          </p:cNvSpPr>
          <p:nvPr>
            <p:ph idx="1"/>
          </p:nvPr>
        </p:nvSpPr>
        <p:spPr/>
        <p:txBody>
          <a:bodyPr>
            <a:normAutofit lnSpcReduction="10000"/>
          </a:bodyPr>
          <a:lstStyle/>
          <a:p>
            <a:r>
              <a:rPr lang="en-US" sz="2400" u="sng" dirty="0" smtClean="0">
                <a:solidFill>
                  <a:schemeClr val="tx1"/>
                </a:solidFill>
              </a:rPr>
              <a:t>https://safesmartsocial.com/app-guide-parents-teachers</a:t>
            </a:r>
          </a:p>
          <a:p>
            <a:endParaRPr lang="en-US" dirty="0">
              <a:solidFill>
                <a:schemeClr val="tx1"/>
              </a:solidFill>
            </a:endParaRPr>
          </a:p>
          <a:p>
            <a:r>
              <a:rPr lang="en-US" sz="2400" u="sng" dirty="0" smtClean="0">
                <a:solidFill>
                  <a:schemeClr val="tx1"/>
                </a:solidFill>
              </a:rPr>
              <a:t>National Crime Prevention Council www.ncpc.org; www.Mcgruff.org </a:t>
            </a:r>
          </a:p>
          <a:p>
            <a:endParaRPr lang="en-US" sz="2400" u="sng" dirty="0">
              <a:solidFill>
                <a:schemeClr val="tx1"/>
              </a:solidFill>
            </a:endParaRPr>
          </a:p>
          <a:p>
            <a:r>
              <a:rPr lang="en-US" sz="2400" u="sng" dirty="0" smtClean="0">
                <a:solidFill>
                  <a:schemeClr val="tx1"/>
                </a:solidFill>
              </a:rPr>
              <a:t>www.criminaldefenselawyer.com/resources/teen-sexting-texas.htm</a:t>
            </a:r>
          </a:p>
          <a:p>
            <a:pPr marL="0" indent="0">
              <a:buNone/>
            </a:pPr>
            <a:endParaRPr lang="en-US" sz="2400" u="sng" dirty="0" smtClean="0">
              <a:solidFill>
                <a:schemeClr val="tx1"/>
              </a:solidFill>
            </a:endParaRPr>
          </a:p>
          <a:p>
            <a:pPr marL="0" indent="0">
              <a:buNone/>
            </a:pPr>
            <a:endParaRPr lang="en-US" sz="2400" u="sng" dirty="0">
              <a:solidFill>
                <a:schemeClr val="tx1"/>
              </a:solidFill>
            </a:endParaRPr>
          </a:p>
          <a:p>
            <a:pPr marL="0" indent="0">
              <a:buNone/>
            </a:pPr>
            <a:endParaRPr lang="en-US" sz="2400" u="sng" dirty="0" smtClean="0">
              <a:solidFill>
                <a:schemeClr val="tx1"/>
              </a:solidFill>
            </a:endParaRPr>
          </a:p>
          <a:p>
            <a:pPr marL="0" indent="0">
              <a:buNone/>
            </a:pPr>
            <a:endParaRPr lang="en-US" sz="2400" u="sng" dirty="0" smtClean="0">
              <a:solidFill>
                <a:schemeClr val="tx1"/>
              </a:solidFill>
            </a:endParaRPr>
          </a:p>
          <a:p>
            <a:endParaRPr lang="en-US" u="sng"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717476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Baskerville Old Face" panose="02020602080505020303" pitchFamily="18" charset="0"/>
              </a:rPr>
              <a:t>@ goals of the presentation</a:t>
            </a:r>
            <a:r>
              <a:rPr lang="en-US" b="1" dirty="0" smtClean="0"/>
              <a:t/>
            </a:r>
            <a:br>
              <a:rPr lang="en-US" b="1" dirty="0" smtClean="0"/>
            </a:br>
            <a:endParaRPr lang="en-US" b="1" dirty="0"/>
          </a:p>
        </p:txBody>
      </p:sp>
      <p:sp>
        <p:nvSpPr>
          <p:cNvPr id="3" name="Content Placeholder 2"/>
          <p:cNvSpPr>
            <a:spLocks noGrp="1"/>
          </p:cNvSpPr>
          <p:nvPr>
            <p:ph idx="1"/>
          </p:nvPr>
        </p:nvSpPr>
        <p:spPr/>
        <p:txBody>
          <a:bodyPr>
            <a:normAutofit/>
          </a:bodyPr>
          <a:lstStyle/>
          <a:p>
            <a:r>
              <a:rPr lang="en-US" sz="3000" dirty="0" smtClean="0">
                <a:latin typeface="Baskerville Old Face" panose="02020602080505020303" pitchFamily="18" charset="0"/>
              </a:rPr>
              <a:t>To inform students and staff of the ever-changing trends of social media </a:t>
            </a:r>
          </a:p>
          <a:p>
            <a:r>
              <a:rPr lang="en-US" sz="3000" dirty="0" smtClean="0">
                <a:latin typeface="Baskerville Old Face" panose="02020602080505020303" pitchFamily="18" charset="0"/>
              </a:rPr>
              <a:t>To provide tools to socialize safely online</a:t>
            </a:r>
            <a:endParaRPr lang="en-US" sz="3000" dirty="0">
              <a:latin typeface="Baskerville Old Face" panose="0202060208050502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9531" y="4264792"/>
            <a:ext cx="3610304" cy="2593208"/>
          </a:xfrm>
          <a:prstGeom prst="rect">
            <a:avLst/>
          </a:prstGeom>
        </p:spPr>
      </p:pic>
    </p:spTree>
    <p:extLst>
      <p:ext uri="{BB962C8B-B14F-4D97-AF65-F5344CB8AC3E}">
        <p14:creationId xmlns:p14="http://schemas.microsoft.com/office/powerpoint/2010/main" val="1494522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Baskerville Old Face" panose="02020602080505020303" pitchFamily="18" charset="0"/>
              </a:rPr>
              <a:t>#</a:t>
            </a:r>
            <a:r>
              <a:rPr lang="en-US" sz="4400" b="1" dirty="0" smtClean="0">
                <a:latin typeface="Baskerville Old Face" panose="02020602080505020303" pitchFamily="18" charset="0"/>
              </a:rPr>
              <a:t>objectives</a:t>
            </a:r>
            <a:endParaRPr lang="en-US" sz="4400" b="1" dirty="0">
              <a:latin typeface="Baskerville Old Face" panose="02020602080505020303" pitchFamily="18" charset="0"/>
            </a:endParaRPr>
          </a:p>
        </p:txBody>
      </p:sp>
      <p:sp>
        <p:nvSpPr>
          <p:cNvPr id="4" name="Content Placeholder 3"/>
          <p:cNvSpPr>
            <a:spLocks noGrp="1"/>
          </p:cNvSpPr>
          <p:nvPr>
            <p:ph idx="1"/>
          </p:nvPr>
        </p:nvSpPr>
        <p:spPr>
          <a:xfrm>
            <a:off x="1154955" y="2603500"/>
            <a:ext cx="8761412" cy="3813066"/>
          </a:xfrm>
        </p:spPr>
        <p:txBody>
          <a:bodyPr>
            <a:normAutofit/>
          </a:bodyPr>
          <a:lstStyle/>
          <a:p>
            <a:r>
              <a:rPr lang="en-US" sz="3600" dirty="0" smtClean="0">
                <a:latin typeface="Baskerville Old Face" panose="02020602080505020303" pitchFamily="18" charset="0"/>
              </a:rPr>
              <a:t>Define social networking and learn current facts.</a:t>
            </a:r>
          </a:p>
          <a:p>
            <a:r>
              <a:rPr lang="en-US" sz="3600" dirty="0" smtClean="0">
                <a:latin typeface="Baskerville Old Face" panose="02020602080505020303" pitchFamily="18" charset="0"/>
              </a:rPr>
              <a:t>View examples of social networking sites.</a:t>
            </a:r>
          </a:p>
          <a:p>
            <a:r>
              <a:rPr lang="en-US" sz="3600" dirty="0" smtClean="0">
                <a:latin typeface="Baskerville Old Face" panose="02020602080505020303" pitchFamily="18" charset="0"/>
              </a:rPr>
              <a:t>Learn tools to remain safe online.</a:t>
            </a:r>
          </a:p>
        </p:txBody>
      </p:sp>
    </p:spTree>
    <p:extLst>
      <p:ext uri="{BB962C8B-B14F-4D97-AF65-F5344CB8AC3E}">
        <p14:creationId xmlns:p14="http://schemas.microsoft.com/office/powerpoint/2010/main" val="732372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508" y="1024758"/>
            <a:ext cx="3748121" cy="2128346"/>
          </a:xfrm>
          <a:effectLst>
            <a:glow rad="228600">
              <a:schemeClr val="accent2">
                <a:satMod val="175000"/>
                <a:alpha val="40000"/>
              </a:schemeClr>
            </a:glow>
          </a:effectLst>
        </p:spPr>
        <p:txBody>
          <a:bodyPr/>
          <a:lstStyle/>
          <a:p>
            <a:pPr algn="ctr"/>
            <a:r>
              <a:rPr lang="en-US" sz="3600" b="1" dirty="0" smtClean="0">
                <a:solidFill>
                  <a:schemeClr val="accent1"/>
                </a:solidFill>
                <a:latin typeface="Baskerville Old Face" panose="02020602080505020303" pitchFamily="18" charset="0"/>
              </a:rPr>
              <a:t>WHAT IS SOCIAL NETWORKING</a:t>
            </a:r>
            <a:r>
              <a:rPr lang="en-US" sz="4000" b="1" dirty="0" smtClean="0">
                <a:solidFill>
                  <a:schemeClr val="accent1"/>
                </a:solidFill>
                <a:latin typeface="Baskerville Old Face" panose="02020602080505020303" pitchFamily="18" charset="0"/>
              </a:rPr>
              <a:t>?</a:t>
            </a:r>
            <a:endParaRPr lang="en-US" sz="4000" b="1" dirty="0">
              <a:solidFill>
                <a:schemeClr val="accent1"/>
              </a:solidFill>
              <a:latin typeface="Baskerville Old Face" panose="02020602080505020303" pitchFamily="18" charset="0"/>
            </a:endParaRPr>
          </a:p>
        </p:txBody>
      </p:sp>
      <p:sp>
        <p:nvSpPr>
          <p:cNvPr id="3" name="Text Placeholder 2"/>
          <p:cNvSpPr>
            <a:spLocks noGrp="1"/>
          </p:cNvSpPr>
          <p:nvPr>
            <p:ph idx="1"/>
          </p:nvPr>
        </p:nvSpPr>
        <p:spPr>
          <a:xfrm>
            <a:off x="5781146" y="1447800"/>
            <a:ext cx="5380840" cy="5031828"/>
          </a:xfrm>
        </p:spPr>
        <p:txBody>
          <a:bodyPr>
            <a:normAutofit lnSpcReduction="10000"/>
          </a:bodyPr>
          <a:lstStyle/>
          <a:p>
            <a:r>
              <a:rPr lang="en-US" sz="2800" dirty="0" smtClean="0">
                <a:latin typeface="Baskerville Old Face" panose="02020602080505020303" pitchFamily="18" charset="0"/>
              </a:rPr>
              <a:t>Utilizing a virtual environment to share stories, pictures, videos, and to participate in chat rooms with friends and acquaintances.</a:t>
            </a:r>
          </a:p>
          <a:p>
            <a:r>
              <a:rPr lang="en-US" sz="2800" dirty="0" smtClean="0">
                <a:latin typeface="Baskerville Old Face" panose="02020602080505020303" pitchFamily="18" charset="0"/>
              </a:rPr>
              <a:t>Providing information about yourself using blogs, chat rooms, e-mails, or instant messaging to communicate with a limited community or with the world at large.</a:t>
            </a:r>
          </a:p>
          <a:p>
            <a:pPr marL="0" indent="0" algn="ctr">
              <a:buNone/>
            </a:pPr>
            <a:r>
              <a:rPr lang="en-US" sz="2800" dirty="0" smtClean="0">
                <a:latin typeface="Baskerville Old Face" panose="02020602080505020303" pitchFamily="18" charset="0"/>
              </a:rPr>
              <a:t>      </a:t>
            </a:r>
            <a:r>
              <a:rPr lang="en-US" sz="2400" dirty="0" smtClean="0">
                <a:latin typeface="Baskerville Old Face" panose="02020602080505020303" pitchFamily="18" charset="0"/>
              </a:rPr>
              <a:t>                   </a:t>
            </a:r>
            <a:r>
              <a:rPr lang="en-US" dirty="0" smtClean="0">
                <a:latin typeface="Baskerville Old Face" panose="02020602080505020303" pitchFamily="18" charset="0"/>
              </a:rPr>
              <a:t>National Crime Prevention Coun</a:t>
            </a:r>
            <a:r>
              <a:rPr lang="en-US" sz="1400" dirty="0" smtClean="0">
                <a:latin typeface="Baskerville Old Face" panose="02020602080505020303" pitchFamily="18" charset="0"/>
              </a:rPr>
              <a:t>cil</a:t>
            </a:r>
          </a:p>
          <a:p>
            <a:pPr marL="0" indent="0" algn="ctr">
              <a:buNone/>
            </a:pPr>
            <a:r>
              <a:rPr lang="en-US" sz="1400" dirty="0">
                <a:latin typeface="Baskerville Old Face" panose="02020602080505020303" pitchFamily="18" charset="0"/>
              </a:rPr>
              <a:t>	</a:t>
            </a:r>
            <a:r>
              <a:rPr lang="en-US" sz="1400" dirty="0" smtClean="0">
                <a:latin typeface="Baskerville Old Face" panose="02020602080505020303" pitchFamily="18" charset="0"/>
              </a:rPr>
              <a:t>			   www.ncpc.org</a:t>
            </a:r>
            <a:endParaRPr lang="en-US" sz="2800" dirty="0">
              <a:latin typeface="Baskerville Old Face" panose="02020602080505020303" pitchFamily="18" charset="0"/>
            </a:endParaRPr>
          </a:p>
        </p:txBody>
      </p:sp>
      <p:sp>
        <p:nvSpPr>
          <p:cNvPr id="5" name="Text Placeholder 4"/>
          <p:cNvSpPr>
            <a:spLocks noGrp="1"/>
          </p:cNvSpPr>
          <p:nvPr>
            <p:ph type="body" sz="half" idx="2"/>
          </p:nvPr>
        </p:nvSpPr>
        <p:spPr>
          <a:xfrm>
            <a:off x="1154955" y="3704897"/>
            <a:ext cx="2793158" cy="2319982"/>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08" y="3342290"/>
            <a:ext cx="2966761" cy="2727434"/>
          </a:xfrm>
          <a:prstGeom prst="rect">
            <a:avLst/>
          </a:prstGeom>
        </p:spPr>
      </p:pic>
    </p:spTree>
    <p:extLst>
      <p:ext uri="{BB962C8B-B14F-4D97-AF65-F5344CB8AC3E}">
        <p14:creationId xmlns:p14="http://schemas.microsoft.com/office/powerpoint/2010/main" val="2189239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Types of Social Networking Sites</a:t>
            </a:r>
            <a:endParaRPr lang="en-US" dirty="0">
              <a:solidFill>
                <a:schemeClr val="accent1"/>
              </a:solidFill>
            </a:endParaRPr>
          </a:p>
        </p:txBody>
      </p:sp>
      <p:sp>
        <p:nvSpPr>
          <p:cNvPr id="4" name="Content Placeholder 3"/>
          <p:cNvSpPr>
            <a:spLocks noGrp="1"/>
          </p:cNvSpPr>
          <p:nvPr>
            <p:ph sz="half" idx="1"/>
          </p:nvPr>
        </p:nvSpPr>
        <p:spPr/>
        <p:txBody>
          <a:bodyPr>
            <a:normAutofit/>
          </a:bodyPr>
          <a:lstStyle/>
          <a:p>
            <a:r>
              <a:rPr lang="en-US" sz="2800" dirty="0" smtClean="0">
                <a:latin typeface="Baskerville Old Face" panose="02020602080505020303" pitchFamily="18" charset="0"/>
              </a:rPr>
              <a:t>Sites geared toward teens</a:t>
            </a:r>
          </a:p>
          <a:p>
            <a:r>
              <a:rPr lang="en-US" sz="2800" dirty="0" smtClean="0">
                <a:latin typeface="Baskerville Old Face" panose="02020602080505020303" pitchFamily="18" charset="0"/>
              </a:rPr>
              <a:t>Schools and colleges</a:t>
            </a:r>
          </a:p>
          <a:p>
            <a:r>
              <a:rPr lang="en-US" sz="2800" dirty="0" smtClean="0">
                <a:latin typeface="Baskerville Old Face" panose="02020602080505020303" pitchFamily="18" charset="0"/>
              </a:rPr>
              <a:t>Cultures</a:t>
            </a:r>
          </a:p>
          <a:p>
            <a:r>
              <a:rPr lang="en-US" sz="2800" dirty="0" smtClean="0">
                <a:latin typeface="Baskerville Old Face" panose="02020602080505020303" pitchFamily="18" charset="0"/>
              </a:rPr>
              <a:t>Business</a:t>
            </a:r>
          </a:p>
          <a:p>
            <a:r>
              <a:rPr lang="en-US" sz="2800" dirty="0" smtClean="0">
                <a:latin typeface="Baskerville Old Face" panose="02020602080505020303" pitchFamily="18" charset="0"/>
              </a:rPr>
              <a:t>Music and videos</a:t>
            </a:r>
          </a:p>
          <a:p>
            <a:r>
              <a:rPr lang="en-US" sz="2800" dirty="0" smtClean="0">
                <a:latin typeface="Baskerville Old Face" panose="02020602080505020303" pitchFamily="18" charset="0"/>
              </a:rPr>
              <a:t>Sports</a:t>
            </a:r>
            <a:endParaRPr lang="en-US" sz="2800" dirty="0">
              <a:latin typeface="Baskerville Old Face" panose="02020602080505020303" pitchFamily="18" charset="0"/>
            </a:endParaRP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02447" y="2603500"/>
            <a:ext cx="3236944" cy="3416300"/>
          </a:xfrm>
        </p:spPr>
      </p:pic>
    </p:spTree>
    <p:extLst>
      <p:ext uri="{BB962C8B-B14F-4D97-AF65-F5344CB8AC3E}">
        <p14:creationId xmlns:p14="http://schemas.microsoft.com/office/powerpoint/2010/main" val="3987405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614855"/>
            <a:ext cx="8761413" cy="1292773"/>
          </a:xfrm>
        </p:spPr>
        <p:txBody>
          <a:bodyPr/>
          <a:lstStyle/>
          <a:p>
            <a:pPr algn="ctr"/>
            <a:r>
              <a:rPr lang="en-US" dirty="0" smtClean="0">
                <a:latin typeface="Curlz MT" panose="04040404050702020202" pitchFamily="82" charset="0"/>
              </a:rPr>
              <a:t/>
            </a:r>
            <a:br>
              <a:rPr lang="en-US" dirty="0" smtClean="0">
                <a:latin typeface="Curlz MT" panose="04040404050702020202" pitchFamily="82" charset="0"/>
              </a:rPr>
            </a:br>
            <a:r>
              <a:rPr lang="en-US" sz="9600" dirty="0" smtClean="0">
                <a:latin typeface="Agency FB" panose="020B0503020202020204" pitchFamily="34" charset="0"/>
              </a:rPr>
              <a:t>OMG!</a:t>
            </a:r>
            <a:endParaRPr lang="en-US" sz="9600" dirty="0">
              <a:latin typeface="Agency FB" panose="020B0503020202020204" pitchFamily="34" charset="0"/>
            </a:endParaRPr>
          </a:p>
        </p:txBody>
      </p:sp>
      <p:sp>
        <p:nvSpPr>
          <p:cNvPr id="3" name="Content Placeholder 2"/>
          <p:cNvSpPr>
            <a:spLocks noGrp="1"/>
          </p:cNvSpPr>
          <p:nvPr>
            <p:ph idx="1"/>
          </p:nvPr>
        </p:nvSpPr>
        <p:spPr>
          <a:xfrm>
            <a:off x="1154955" y="2603500"/>
            <a:ext cx="8761412" cy="4254500"/>
          </a:xfrm>
        </p:spPr>
        <p:txBody>
          <a:bodyPr>
            <a:normAutofit fontScale="92500" lnSpcReduction="20000"/>
          </a:bodyPr>
          <a:lstStyle/>
          <a:p>
            <a:r>
              <a:rPr lang="en-US" sz="3200" dirty="0" smtClean="0">
                <a:latin typeface="Baskerville Old Face" panose="02020602080505020303" pitchFamily="18" charset="0"/>
              </a:rPr>
              <a:t>Social media is everywhere! It is a part of our daily lives, and it’s constantly changing.</a:t>
            </a:r>
          </a:p>
          <a:p>
            <a:pPr marL="0" indent="0">
              <a:buNone/>
            </a:pPr>
            <a:endParaRPr lang="en-US" sz="2400" dirty="0" smtClean="0">
              <a:latin typeface="Baskerville Old Face" panose="02020602080505020303" pitchFamily="18" charset="0"/>
            </a:endParaRPr>
          </a:p>
          <a:p>
            <a:r>
              <a:rPr lang="en-US" sz="3200" dirty="0" smtClean="0">
                <a:latin typeface="Baskerville Old Face" panose="02020602080505020303" pitchFamily="18" charset="0"/>
              </a:rPr>
              <a:t>Today, over 95% of teens have access to the internet.</a:t>
            </a:r>
          </a:p>
          <a:p>
            <a:pPr lvl="1"/>
            <a:r>
              <a:rPr lang="en-US" sz="3200" dirty="0" smtClean="0">
                <a:latin typeface="Baskerville Old Face" panose="02020602080505020303" pitchFamily="18" charset="0"/>
              </a:rPr>
              <a:t>Of these teens, 90% are on social media, and</a:t>
            </a:r>
          </a:p>
          <a:p>
            <a:pPr lvl="1"/>
            <a:r>
              <a:rPr lang="en-US" sz="3200" dirty="0" smtClean="0">
                <a:latin typeface="Baskerville Old Face" panose="02020602080505020303" pitchFamily="18" charset="0"/>
              </a:rPr>
              <a:t>78% have a smart phone.</a:t>
            </a:r>
          </a:p>
          <a:p>
            <a:pPr lvl="1"/>
            <a:endParaRPr lang="en-US" sz="3200" dirty="0" smtClean="0">
              <a:latin typeface="Baskerville Old Face" panose="02020602080505020303" pitchFamily="18" charset="0"/>
            </a:endParaRPr>
          </a:p>
          <a:p>
            <a:pPr marL="0" indent="0">
              <a:buNone/>
            </a:pPr>
            <a:r>
              <a:rPr lang="en-US" sz="2400" dirty="0" smtClean="0">
                <a:latin typeface="Baskerville Old Face" panose="02020602080505020303" pitchFamily="18" charset="0"/>
              </a:rPr>
              <a:t>										</a:t>
            </a:r>
          </a:p>
          <a:p>
            <a:pPr marL="0" indent="0">
              <a:buNone/>
            </a:pPr>
            <a:r>
              <a:rPr lang="en-US" sz="2400" dirty="0" smtClean="0">
                <a:latin typeface="Baskerville Old Face" panose="02020602080505020303" pitchFamily="18" charset="0"/>
              </a:rPr>
              <a:t>										</a:t>
            </a:r>
            <a:r>
              <a:rPr lang="en-US" i="1" dirty="0" smtClean="0">
                <a:latin typeface="Baskerville Old Face" panose="02020602080505020303" pitchFamily="18" charset="0"/>
              </a:rPr>
              <a:t>The Social Life of the App-Addicted Teen</a:t>
            </a:r>
            <a:endParaRPr lang="en-US" sz="2400" dirty="0">
              <a:latin typeface="Baskerville Old Face" panose="02020602080505020303" pitchFamily="18" charset="0"/>
            </a:endParaRPr>
          </a:p>
        </p:txBody>
      </p:sp>
    </p:spTree>
    <p:extLst>
      <p:ext uri="{BB962C8B-B14F-4D97-AF65-F5344CB8AC3E}">
        <p14:creationId xmlns:p14="http://schemas.microsoft.com/office/powerpoint/2010/main" val="4198328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2000" dirty="0"/>
          </a:p>
        </p:txBody>
      </p:sp>
      <p:sp>
        <p:nvSpPr>
          <p:cNvPr id="9" name="Content Placeholder 8"/>
          <p:cNvSpPr>
            <a:spLocks noGrp="1"/>
          </p:cNvSpPr>
          <p:nvPr>
            <p:ph idx="1"/>
          </p:nvPr>
        </p:nvSpPr>
        <p:spPr/>
        <p:txBody>
          <a:bodyPr>
            <a:normAutofit/>
          </a:bodyPr>
          <a:lstStyle/>
          <a:p>
            <a:r>
              <a:rPr lang="en-US" sz="2800" dirty="0">
                <a:latin typeface="Baskerville Old Face" panose="02020602080505020303" pitchFamily="18" charset="0"/>
              </a:rPr>
              <a:t>Although social media can connect us and provide a </a:t>
            </a:r>
            <a:r>
              <a:rPr lang="en-US" sz="2800" dirty="0" smtClean="0">
                <a:latin typeface="Baskerville Old Face" panose="02020602080505020303" pitchFamily="18" charset="0"/>
              </a:rPr>
              <a:t>wealth of information and entertainment, social networking can lead to serious consequences if not utilized properly and with great consideration.</a:t>
            </a:r>
          </a:p>
          <a:p>
            <a:r>
              <a:rPr lang="en-US" sz="2800" dirty="0" smtClean="0">
                <a:solidFill>
                  <a:schemeClr val="tx1"/>
                </a:solidFill>
                <a:latin typeface="Baskerville Old Face" panose="02020602080505020303" pitchFamily="18" charset="0"/>
              </a:rPr>
              <a:t>Let’s take a look at the many apps that are now available </a:t>
            </a:r>
            <a:r>
              <a:rPr lang="en-US" sz="2800" smtClean="0">
                <a:solidFill>
                  <a:schemeClr val="tx1"/>
                </a:solidFill>
                <a:latin typeface="Baskerville Old Face" panose="02020602080505020303" pitchFamily="18" charset="0"/>
              </a:rPr>
              <a:t>and </a:t>
            </a:r>
            <a:r>
              <a:rPr lang="en-US" sz="2800" smtClean="0">
                <a:solidFill>
                  <a:schemeClr val="tx1"/>
                </a:solidFill>
                <a:latin typeface="Baskerville Old Face" panose="02020602080505020303" pitchFamily="18" charset="0"/>
              </a:rPr>
              <a:t>that can </a:t>
            </a:r>
            <a:r>
              <a:rPr lang="en-US" sz="2800" dirty="0" smtClean="0">
                <a:solidFill>
                  <a:schemeClr val="tx1"/>
                </a:solidFill>
                <a:latin typeface="Baskerville Old Face" panose="02020602080505020303" pitchFamily="18" charset="0"/>
              </a:rPr>
              <a:t>be easily accessed.</a:t>
            </a:r>
            <a:endParaRPr lang="en-US" sz="2800"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4210223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TEST YOUR KNOWLEDGE:  What do you know about the following sites?</a:t>
            </a:r>
            <a:endParaRPr lang="en-US" dirty="0"/>
          </a:p>
        </p:txBody>
      </p:sp>
      <p:sp>
        <p:nvSpPr>
          <p:cNvPr id="2" name="Text Placeholder 1"/>
          <p:cNvSpPr>
            <a:spLocks noGrp="1"/>
          </p:cNvSpPr>
          <p:nvPr>
            <p:ph type="body" idx="1"/>
          </p:nvPr>
        </p:nvSpPr>
        <p:spPr/>
        <p:txBody>
          <a:bodyPr/>
          <a:lstStyle/>
          <a:p>
            <a:pPr algn="ctr"/>
            <a:r>
              <a:rPr lang="en-US" dirty="0" smtClean="0"/>
              <a:t>	</a:t>
            </a:r>
            <a:endParaRPr lang="en-US" dirty="0"/>
          </a:p>
        </p:txBody>
      </p:sp>
      <p:sp>
        <p:nvSpPr>
          <p:cNvPr id="6" name="Text Placeholder 5"/>
          <p:cNvSpPr>
            <a:spLocks noGrp="1"/>
          </p:cNvSpPr>
          <p:nvPr>
            <p:ph type="body" sz="half" idx="15"/>
          </p:nvPr>
        </p:nvSpPr>
        <p:spPr/>
        <p:txBody>
          <a:bodyPr/>
          <a:lstStyle/>
          <a:p>
            <a:endParaRPr lang="en-US" dirty="0"/>
          </a:p>
        </p:txBody>
      </p:sp>
      <p:sp>
        <p:nvSpPr>
          <p:cNvPr id="3" name="Text Placeholder 2"/>
          <p:cNvSpPr>
            <a:spLocks noGrp="1"/>
          </p:cNvSpPr>
          <p:nvPr>
            <p:ph type="body" sz="quarter" idx="3"/>
          </p:nvPr>
        </p:nvSpPr>
        <p:spPr/>
        <p:txBody>
          <a:bodyPr/>
          <a:lstStyle/>
          <a:p>
            <a:pPr algn="ctr"/>
            <a:endParaRPr lang="en-US" dirty="0"/>
          </a:p>
        </p:txBody>
      </p:sp>
      <p:sp>
        <p:nvSpPr>
          <p:cNvPr id="7" name="Text Placeholder 6"/>
          <p:cNvSpPr>
            <a:spLocks noGrp="1"/>
          </p:cNvSpPr>
          <p:nvPr>
            <p:ph type="body" sz="half" idx="16"/>
          </p:nvPr>
        </p:nvSpPr>
        <p:spPr/>
        <p:txBody>
          <a:bodyPr/>
          <a:lstStyle/>
          <a:p>
            <a:endParaRPr lang="en-US" dirty="0"/>
          </a:p>
        </p:txBody>
      </p:sp>
      <p:sp>
        <p:nvSpPr>
          <p:cNvPr id="4" name="Text Placeholder 3"/>
          <p:cNvSpPr>
            <a:spLocks noGrp="1"/>
          </p:cNvSpPr>
          <p:nvPr>
            <p:ph type="body" sz="quarter" idx="13"/>
          </p:nvPr>
        </p:nvSpPr>
        <p:spPr/>
        <p:txBody>
          <a:bodyPr/>
          <a:lstStyle/>
          <a:p>
            <a:pPr algn="ctr"/>
            <a:endParaRPr lang="en-US" dirty="0"/>
          </a:p>
        </p:txBody>
      </p:sp>
      <p:sp>
        <p:nvSpPr>
          <p:cNvPr id="9" name="Text Placeholder 8"/>
          <p:cNvSpPr>
            <a:spLocks noGrp="1"/>
          </p:cNvSpPr>
          <p:nvPr>
            <p:ph type="body" sz="half" idx="17"/>
          </p:nvPr>
        </p:nvSpPr>
        <p:spPr/>
        <p:txBody>
          <a:bodyPr/>
          <a:lstStyle/>
          <a:p>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264" y="3358054"/>
            <a:ext cx="2995067" cy="2490953"/>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2720" y="3207357"/>
            <a:ext cx="3145381" cy="28334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6699" y="3207357"/>
            <a:ext cx="3161030" cy="2956960"/>
          </a:xfrm>
          <a:prstGeom prst="rect">
            <a:avLst/>
          </a:prstGeom>
        </p:spPr>
      </p:pic>
    </p:spTree>
    <p:extLst>
      <p:ext uri="{BB962C8B-B14F-4D97-AF65-F5344CB8AC3E}">
        <p14:creationId xmlns:p14="http://schemas.microsoft.com/office/powerpoint/2010/main" val="46629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1154952" y="4195011"/>
            <a:ext cx="3050439" cy="518880"/>
          </a:xfrm>
        </p:spPr>
        <p:txBody>
          <a:bodyPr/>
          <a:lstStyle/>
          <a:p>
            <a:pPr algn="ctr"/>
            <a:r>
              <a:rPr lang="en-US" b="1" dirty="0" smtClean="0">
                <a:solidFill>
                  <a:schemeClr val="accent4">
                    <a:lumMod val="50000"/>
                  </a:schemeClr>
                </a:solidFill>
                <a:latin typeface="Baskerville Old Face" panose="02020602080505020303" pitchFamily="18" charset="0"/>
              </a:rPr>
              <a:t>FACEBOOK</a:t>
            </a:r>
            <a:endParaRPr lang="en-US" b="1" dirty="0">
              <a:solidFill>
                <a:schemeClr val="accent4">
                  <a:lumMod val="50000"/>
                </a:schemeClr>
              </a:solidFill>
              <a:latin typeface="Baskerville Old Face" panose="02020602080505020303" pitchFamily="18" charset="0"/>
            </a:endParaRPr>
          </a:p>
        </p:txBody>
      </p:sp>
      <p:sp>
        <p:nvSpPr>
          <p:cNvPr id="5" name="Text Placeholder 4"/>
          <p:cNvSpPr>
            <a:spLocks noGrp="1"/>
          </p:cNvSpPr>
          <p:nvPr>
            <p:ph type="body" sz="half" idx="18"/>
          </p:nvPr>
        </p:nvSpPr>
        <p:spPr>
          <a:xfrm>
            <a:off x="1154953" y="4713891"/>
            <a:ext cx="3050437" cy="2144110"/>
          </a:xfrm>
        </p:spPr>
        <p:txBody>
          <a:bodyPr>
            <a:noAutofit/>
          </a:bodyPr>
          <a:lstStyle/>
          <a:p>
            <a:r>
              <a:rPr lang="en-US" sz="1900" b="1" dirty="0" smtClean="0">
                <a:latin typeface="Baskerville Old Face" panose="02020602080505020303" pitchFamily="18" charset="0"/>
              </a:rPr>
              <a:t>Gives people the ability to share and to connect. However, inappropriate pictures and personal information can be viewed by college admissions officers and future employers.</a:t>
            </a:r>
            <a:endParaRPr lang="en-US" sz="1900" b="1" dirty="0">
              <a:latin typeface="Baskerville Old Face" panose="02020602080505020303" pitchFamily="18" charset="0"/>
            </a:endParaRPr>
          </a:p>
        </p:txBody>
      </p:sp>
      <p:sp>
        <p:nvSpPr>
          <p:cNvPr id="6" name="Text Placeholder 5"/>
          <p:cNvSpPr>
            <a:spLocks noGrp="1"/>
          </p:cNvSpPr>
          <p:nvPr>
            <p:ph type="body" sz="quarter" idx="3"/>
          </p:nvPr>
        </p:nvSpPr>
        <p:spPr>
          <a:xfrm>
            <a:off x="4572537" y="4195011"/>
            <a:ext cx="3046766" cy="392756"/>
          </a:xfrm>
        </p:spPr>
        <p:txBody>
          <a:bodyPr/>
          <a:lstStyle/>
          <a:p>
            <a:pPr algn="ctr"/>
            <a:r>
              <a:rPr lang="en-US" b="1" dirty="0" smtClean="0">
                <a:solidFill>
                  <a:schemeClr val="accent4">
                    <a:lumMod val="50000"/>
                  </a:schemeClr>
                </a:solidFill>
                <a:latin typeface="Baskerville Old Face" panose="02020602080505020303" pitchFamily="18" charset="0"/>
              </a:rPr>
              <a:t>INSTAGRAM</a:t>
            </a:r>
            <a:endParaRPr lang="en-US" b="1" dirty="0">
              <a:solidFill>
                <a:schemeClr val="accent4">
                  <a:lumMod val="50000"/>
                </a:schemeClr>
              </a:solidFill>
              <a:latin typeface="Baskerville Old Face" panose="02020602080505020303" pitchFamily="18" charset="0"/>
            </a:endParaRPr>
          </a:p>
        </p:txBody>
      </p:sp>
      <p:sp>
        <p:nvSpPr>
          <p:cNvPr id="8" name="Text Placeholder 7"/>
          <p:cNvSpPr>
            <a:spLocks noGrp="1"/>
          </p:cNvSpPr>
          <p:nvPr>
            <p:ph type="body" sz="half" idx="19"/>
          </p:nvPr>
        </p:nvSpPr>
        <p:spPr>
          <a:xfrm>
            <a:off x="4568865" y="4587766"/>
            <a:ext cx="3050438" cy="2293659"/>
          </a:xfrm>
        </p:spPr>
        <p:txBody>
          <a:bodyPr>
            <a:noAutofit/>
          </a:bodyPr>
          <a:lstStyle/>
          <a:p>
            <a:r>
              <a:rPr lang="en-US" sz="1800" b="1" dirty="0" smtClean="0">
                <a:latin typeface="Baskerville Old Face" panose="02020602080505020303" pitchFamily="18" charset="0"/>
              </a:rPr>
              <a:t>Free photo and video sharing app that allows users to take photos and share them on a variety of social networking platforms. Be sure to only post appropriate pictures, and do not reveal your location. Only “follow” people that you know.</a:t>
            </a:r>
            <a:endParaRPr lang="en-US" sz="1800" b="1" dirty="0">
              <a:latin typeface="Baskerville Old Face" panose="02020602080505020303" pitchFamily="18" charset="0"/>
            </a:endParaRPr>
          </a:p>
        </p:txBody>
      </p:sp>
      <p:sp>
        <p:nvSpPr>
          <p:cNvPr id="9" name="Text Placeholder 8"/>
          <p:cNvSpPr>
            <a:spLocks noGrp="1"/>
          </p:cNvSpPr>
          <p:nvPr>
            <p:ph type="body" sz="quarter" idx="13"/>
          </p:nvPr>
        </p:nvSpPr>
        <p:spPr>
          <a:xfrm>
            <a:off x="7983434" y="3909849"/>
            <a:ext cx="3050438" cy="536028"/>
          </a:xfrm>
        </p:spPr>
        <p:txBody>
          <a:bodyPr/>
          <a:lstStyle/>
          <a:p>
            <a:pPr algn="ctr"/>
            <a:r>
              <a:rPr lang="en-US" b="1" dirty="0" smtClean="0">
                <a:solidFill>
                  <a:schemeClr val="accent4">
                    <a:lumMod val="50000"/>
                  </a:schemeClr>
                </a:solidFill>
                <a:latin typeface="Baskerville Old Face" panose="02020602080505020303" pitchFamily="18" charset="0"/>
              </a:rPr>
              <a:t>SNAPCHAT</a:t>
            </a:r>
            <a:endParaRPr lang="en-US" b="1" dirty="0">
              <a:solidFill>
                <a:schemeClr val="accent4">
                  <a:lumMod val="50000"/>
                </a:schemeClr>
              </a:solidFill>
              <a:latin typeface="Baskerville Old Face" panose="02020602080505020303" pitchFamily="18" charset="0"/>
            </a:endParaRPr>
          </a:p>
        </p:txBody>
      </p:sp>
      <p:sp>
        <p:nvSpPr>
          <p:cNvPr id="11" name="Text Placeholder 10"/>
          <p:cNvSpPr>
            <a:spLocks noGrp="1"/>
          </p:cNvSpPr>
          <p:nvPr>
            <p:ph type="body" sz="half" idx="20"/>
          </p:nvPr>
        </p:nvSpPr>
        <p:spPr>
          <a:xfrm>
            <a:off x="7983434" y="4335518"/>
            <a:ext cx="3050437" cy="2522482"/>
          </a:xfrm>
        </p:spPr>
        <p:txBody>
          <a:bodyPr>
            <a:noAutofit/>
          </a:bodyPr>
          <a:lstStyle/>
          <a:p>
            <a:r>
              <a:rPr lang="en-US" sz="1800" b="1" dirty="0" smtClean="0">
                <a:latin typeface="Baskerville Old Face" panose="02020602080505020303" pitchFamily="18" charset="0"/>
              </a:rPr>
              <a:t>Users send photos/videos or </a:t>
            </a:r>
            <a:r>
              <a:rPr lang="en-US" sz="1800" b="1" i="1" dirty="0" smtClean="0">
                <a:latin typeface="Baskerville Old Face" panose="02020602080505020303" pitchFamily="18" charset="0"/>
              </a:rPr>
              <a:t>snaps</a:t>
            </a:r>
            <a:r>
              <a:rPr lang="en-US" sz="1800" b="1" dirty="0" smtClean="0">
                <a:latin typeface="Baskerville Old Face" panose="02020602080505020303" pitchFamily="18" charset="0"/>
              </a:rPr>
              <a:t> that “disappear” after a few seconds. However, the snaps are not totally harmless because photos can still be saved as screenshots. As proven by forensic experts, cell phone data can still be retrieved even after deleting.</a:t>
            </a:r>
            <a:endParaRPr lang="en-US" sz="1800" b="1" dirty="0">
              <a:latin typeface="Baskerville Old Face" panose="02020602080505020303" pitchFamily="18" charset="0"/>
            </a:endParaRPr>
          </a:p>
        </p:txBody>
      </p:sp>
      <p:pic>
        <p:nvPicPr>
          <p:cNvPr id="12" name="Picture Placeholder 11"/>
          <p:cNvPicPr>
            <a:picLocks noGrp="1" noChangeAspect="1"/>
          </p:cNvPicPr>
          <p:nvPr>
            <p:ph type="pic" idx="15"/>
          </p:nvPr>
        </p:nvPicPr>
        <p:blipFill>
          <a:blip r:embed="rId2">
            <a:extLst>
              <a:ext uri="{28A0092B-C50C-407E-A947-70E740481C1C}">
                <a14:useLocalDpi xmlns:a14="http://schemas.microsoft.com/office/drawing/2010/main" val="0"/>
              </a:ext>
            </a:extLst>
          </a:blip>
          <a:srcRect t="20413" b="20413"/>
          <a:stretch>
            <a:fillRect/>
          </a:stretch>
        </p:blipFill>
        <p:spPr>
          <a:prstGeom prst="rect">
            <a:avLst/>
          </a:prstGeom>
        </p:spPr>
      </p:pic>
      <p:pic>
        <p:nvPicPr>
          <p:cNvPr id="18" name="Picture Placeholder 17"/>
          <p:cNvPicPr>
            <a:picLocks noGrp="1" noChangeAspect="1"/>
          </p:cNvPicPr>
          <p:nvPr>
            <p:ph type="pic" idx="21"/>
          </p:nvPr>
        </p:nvPicPr>
        <p:blipFill>
          <a:blip r:embed="rId3">
            <a:extLst>
              <a:ext uri="{28A0092B-C50C-407E-A947-70E740481C1C}">
                <a14:useLocalDpi xmlns:a14="http://schemas.microsoft.com/office/drawing/2010/main" val="0"/>
              </a:ext>
            </a:extLst>
          </a:blip>
          <a:srcRect l="4478" r="4478"/>
          <a:stretch>
            <a:fillRect/>
          </a:stretch>
        </p:blipFill>
        <p:spPr>
          <a:xfrm>
            <a:off x="4748463" y="2459421"/>
            <a:ext cx="2691241" cy="1592317"/>
          </a:xfr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2373" y="2603500"/>
            <a:ext cx="2691900" cy="1448238"/>
          </a:xfrm>
          <a:prstGeom prst="rect">
            <a:avLst/>
          </a:prstGeom>
        </p:spPr>
      </p:pic>
      <p:sp>
        <p:nvSpPr>
          <p:cNvPr id="21" name="Picture Placeholder 20"/>
          <p:cNvSpPr>
            <a:spLocks noGrp="1"/>
          </p:cNvSpPr>
          <p:nvPr>
            <p:ph type="pic" idx="22"/>
          </p:nvPr>
        </p:nvSpPr>
        <p:spPr>
          <a:xfrm>
            <a:off x="8163031" y="2603500"/>
            <a:ext cx="2691242" cy="1306348"/>
          </a:xfrm>
        </p:spPr>
      </p:sp>
    </p:spTree>
    <p:extLst>
      <p:ext uri="{BB962C8B-B14F-4D97-AF65-F5344CB8AC3E}">
        <p14:creationId xmlns:p14="http://schemas.microsoft.com/office/powerpoint/2010/main" val="35898490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2997</TotalTime>
  <Words>869</Words>
  <Application>Microsoft Office PowerPoint</Application>
  <PresentationFormat>Widescreen</PresentationFormat>
  <Paragraphs>76</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Agency FB</vt:lpstr>
      <vt:lpstr>Arial</vt:lpstr>
      <vt:lpstr>Baskerville Old Face</vt:lpstr>
      <vt:lpstr>Calibri</vt:lpstr>
      <vt:lpstr>Century Gothic</vt:lpstr>
      <vt:lpstr>Curlz MT</vt:lpstr>
      <vt:lpstr>Wingdings 3</vt:lpstr>
      <vt:lpstr>Ion Boardroom</vt:lpstr>
      <vt:lpstr>SOCIAL MEDIA:   </vt:lpstr>
      <vt:lpstr>@ goals of the presentation </vt:lpstr>
      <vt:lpstr>#objectives</vt:lpstr>
      <vt:lpstr>WHAT IS SOCIAL NETWORKING?</vt:lpstr>
      <vt:lpstr>Types of Social Networking Sites</vt:lpstr>
      <vt:lpstr> OMG!</vt:lpstr>
      <vt:lpstr>PowerPoint Presentation</vt:lpstr>
      <vt:lpstr>TEST YOUR KNOWLEDGE:  What do you know about the following sites?</vt:lpstr>
      <vt:lpstr>PowerPoint Presentation</vt:lpstr>
      <vt:lpstr>PowerPoint Presentation</vt:lpstr>
      <vt:lpstr>PowerPoint Presentation</vt:lpstr>
      <vt:lpstr>PowerPoint Presentation</vt:lpstr>
      <vt:lpstr>PowerPoint Presentation</vt:lpstr>
      <vt:lpstr> </vt:lpstr>
      <vt:lpstr>PLAY IT SAFE!</vt:lpstr>
      <vt:lpstr>Respect Others and Yourself</vt:lpstr>
      <vt:lpstr>PowerPoint Presentation</vt:lpstr>
      <vt:lpstr>PowerPoint Presentation</vt:lpstr>
      <vt:lpstr>Resources</vt:lpstr>
    </vt:vector>
  </TitlesOfParts>
  <Company>Cy-Fair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WILLIAMS-THOMAS</dc:creator>
  <cp:lastModifiedBy>ANGELA WILLIAMS-THOMAS</cp:lastModifiedBy>
  <cp:revision>117</cp:revision>
  <cp:lastPrinted>2015-10-23T17:27:10Z</cp:lastPrinted>
  <dcterms:created xsi:type="dcterms:W3CDTF">2015-08-26T19:46:01Z</dcterms:created>
  <dcterms:modified xsi:type="dcterms:W3CDTF">2015-10-26T14:27:59Z</dcterms:modified>
</cp:coreProperties>
</file>