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6"/>
  </p:handoutMasterIdLst>
  <p:sldIdLst>
    <p:sldId id="261" r:id="rId2"/>
    <p:sldId id="267" r:id="rId3"/>
    <p:sldId id="263" r:id="rId4"/>
    <p:sldId id="264" r:id="rId5"/>
    <p:sldId id="282" r:id="rId6"/>
    <p:sldId id="273" r:id="rId7"/>
    <p:sldId id="274" r:id="rId8"/>
    <p:sldId id="283" r:id="rId9"/>
    <p:sldId id="275" r:id="rId10"/>
    <p:sldId id="276" r:id="rId11"/>
    <p:sldId id="279" r:id="rId12"/>
    <p:sldId id="280" r:id="rId13"/>
    <p:sldId id="281" r:id="rId14"/>
    <p:sldId id="272" r:id="rId15"/>
  </p:sldIdLst>
  <p:sldSz cx="9144000" cy="6858000" type="screen4x3"/>
  <p:notesSz cx="6858000" cy="9144000"/>
  <p:embeddedFontLs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
      <p:font typeface="Twinkl SemiBold" charset="0"/>
      <p:bold r:id="rId23"/>
    </p:embeddedFont>
    <p:embeddedFont>
      <p:font typeface="Tuffy" panose="020B0603060100000000" charset="0"/>
      <p:regular r:id="rId24"/>
      <p:bold r:id="rId25"/>
      <p:italic r:id="rId26"/>
      <p:boldItalic r:id="rId27"/>
    </p:embeddedFont>
    <p:embeddedFont>
      <p:font typeface="Sassoon Infant Rg" panose="02000503030000020003" charset="0"/>
      <p:regular r:id="rId28"/>
      <p:bold r:id="rId2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9327"/>
    <a:srgbClr val="B8DD7D"/>
    <a:srgbClr val="33B4A2"/>
    <a:srgbClr val="A21770"/>
    <a:srgbClr val="C1CBF7"/>
    <a:srgbClr val="86CCCE"/>
    <a:srgbClr val="B2B2B2"/>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showGuides="1">
      <p:cViewPr varScale="1">
        <p:scale>
          <a:sx n="88" d="100"/>
          <a:sy n="88" d="100"/>
        </p:scale>
        <p:origin x="1109" y="6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5" d="100"/>
          <a:sy n="85" d="100"/>
        </p:scale>
        <p:origin x="314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33167E9-9032-4CA4-954C-48ABE772F41D}" type="datetimeFigureOut">
              <a:rPr lang="en-GB"/>
              <a:pPr>
                <a:defRPr/>
              </a:pPr>
              <a:t>29/03/2020</a:t>
            </a:fld>
            <a:endParaRPr lang="en-GB"/>
          </a:p>
        </p:txBody>
      </p:sp>
      <p:sp>
        <p:nvSpPr>
          <p:cNvPr id="4" name="Footer Placeholder 3">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A0B6202-5768-4C47-B169-561E4A42B2C0}" type="slidenum">
              <a:rPr lang="en-GB"/>
              <a:pPr>
                <a:defRPr/>
              </a:pPr>
              <a:t>‹#›</a:t>
            </a:fld>
            <a:endParaRPr lang="en-GB"/>
          </a:p>
        </p:txBody>
      </p:sp>
    </p:spTree>
    <p:extLst>
      <p:ext uri="{BB962C8B-B14F-4D97-AF65-F5344CB8AC3E}">
        <p14:creationId xmlns:p14="http://schemas.microsoft.com/office/powerpoint/2010/main" val="5779984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mn-lt"/>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161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6" name="Title 1"/>
          <p:cNvSpPr>
            <a:spLocks noGrp="1"/>
          </p:cNvSpPr>
          <p:nvPr>
            <p:ph type="title"/>
          </p:nvPr>
        </p:nvSpPr>
        <p:spPr>
          <a:xfrm>
            <a:off x="457198" y="485774"/>
            <a:ext cx="8220075" cy="1199094"/>
          </a:xfrm>
        </p:spPr>
        <p:txBody>
          <a:bodyPr>
            <a:normAutofit/>
          </a:bodyPr>
          <a:lstStyle>
            <a:lvl1pPr>
              <a:defRPr sz="4000" b="1">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457197" y="1837268"/>
            <a:ext cx="8220075" cy="4558770"/>
          </a:xfrm>
        </p:spPr>
        <p:txBody>
          <a:bodyPr/>
          <a:lstStyle>
            <a:lvl1pPr>
              <a:defRPr sz="1800">
                <a:latin typeface="+mn-lt"/>
                <a:ea typeface="Twinkl" pitchFamily="2" charset="0"/>
              </a:defRPr>
            </a:lvl1pPr>
            <a:lvl2pPr>
              <a:defRPr sz="1600">
                <a:latin typeface="+mn-lt"/>
                <a:ea typeface="Twinkl" pitchFamily="2" charset="0"/>
              </a:defRPr>
            </a:lvl2pPr>
            <a:lvl3pPr>
              <a:defRPr sz="1400">
                <a:latin typeface="+mn-lt"/>
                <a:ea typeface="Twinkl" pitchFamily="2" charset="0"/>
              </a:defRPr>
            </a:lvl3pPr>
            <a:lvl4pPr>
              <a:defRPr sz="1400">
                <a:latin typeface="+mn-lt"/>
                <a:ea typeface="Twinkl" pitchFamily="2" charset="0"/>
              </a:defRPr>
            </a:lvl4pPr>
            <a:lvl5pPr>
              <a:defRPr sz="1400">
                <a:latin typeface="+mn-lt"/>
                <a:ea typeface="Twinkl"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009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577750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46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85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402183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62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00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86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59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19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41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2" name="Rounded Rectangle 1">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34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57" r:id="rId10"/>
    <p:sldLayoutId id="2147483758" r:id="rId11"/>
    <p:sldLayoutId id="2147483768" r:id="rId12"/>
    <p:sldLayoutId id="2147483769"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mj-lt"/>
          <a:ea typeface="+mj-ea"/>
          <a:cs typeface="+mj-cs"/>
        </a:defRPr>
      </a:lvl1pPr>
      <a:lvl2pPr algn="l" rtl="0" eaLnBrk="0" fontAlgn="base" hangingPunct="0">
        <a:lnSpc>
          <a:spcPct val="90000"/>
        </a:lnSpc>
        <a:spcBef>
          <a:spcPct val="0"/>
        </a:spcBef>
        <a:spcAft>
          <a:spcPct val="0"/>
        </a:spcAft>
        <a:defRPr sz="4000">
          <a:solidFill>
            <a:srgbClr val="1C1C1C"/>
          </a:solidFill>
          <a:latin typeface="Twinkl SemiBold" pitchFamily="2" charset="0"/>
        </a:defRPr>
      </a:lvl2pPr>
      <a:lvl3pPr algn="l" rtl="0" eaLnBrk="0" fontAlgn="base" hangingPunct="0">
        <a:lnSpc>
          <a:spcPct val="90000"/>
        </a:lnSpc>
        <a:spcBef>
          <a:spcPct val="0"/>
        </a:spcBef>
        <a:spcAft>
          <a:spcPct val="0"/>
        </a:spcAft>
        <a:defRPr sz="4000">
          <a:solidFill>
            <a:srgbClr val="1C1C1C"/>
          </a:solidFill>
          <a:latin typeface="Twinkl SemiBold" pitchFamily="2" charset="0"/>
        </a:defRPr>
      </a:lvl3pPr>
      <a:lvl4pPr algn="l" rtl="0" eaLnBrk="0" fontAlgn="base" hangingPunct="0">
        <a:lnSpc>
          <a:spcPct val="90000"/>
        </a:lnSpc>
        <a:spcBef>
          <a:spcPct val="0"/>
        </a:spcBef>
        <a:spcAft>
          <a:spcPct val="0"/>
        </a:spcAft>
        <a:defRPr sz="4000">
          <a:solidFill>
            <a:srgbClr val="1C1C1C"/>
          </a:solidFill>
          <a:latin typeface="Twinkl SemiBold" pitchFamily="2" charset="0"/>
        </a:defRPr>
      </a:lvl4pPr>
      <a:lvl5pPr algn="l" rtl="0" eaLnBrk="0" fontAlgn="base" hangingPunct="0">
        <a:lnSpc>
          <a:spcPct val="90000"/>
        </a:lnSpc>
        <a:spcBef>
          <a:spcPct val="0"/>
        </a:spcBef>
        <a:spcAft>
          <a:spcPct val="0"/>
        </a:spcAft>
        <a:defRPr sz="40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Twinkl SemiBold" pitchFamily="2" charset="0"/>
        </a:defRPr>
      </a:lvl6pPr>
      <a:lvl7pPr marL="914400" algn="l" rtl="0" fontAlgn="base">
        <a:lnSpc>
          <a:spcPct val="90000"/>
        </a:lnSpc>
        <a:spcBef>
          <a:spcPct val="0"/>
        </a:spcBef>
        <a:spcAft>
          <a:spcPct val="0"/>
        </a:spcAft>
        <a:defRPr sz="4000">
          <a:solidFill>
            <a:srgbClr val="1C1C1C"/>
          </a:solidFill>
          <a:latin typeface="Twinkl SemiBold" pitchFamily="2" charset="0"/>
        </a:defRPr>
      </a:lvl7pPr>
      <a:lvl8pPr marL="1371600" algn="l" rtl="0" fontAlgn="base">
        <a:lnSpc>
          <a:spcPct val="90000"/>
        </a:lnSpc>
        <a:spcBef>
          <a:spcPct val="0"/>
        </a:spcBef>
        <a:spcAft>
          <a:spcPct val="0"/>
        </a:spcAft>
        <a:defRPr sz="4000">
          <a:solidFill>
            <a:srgbClr val="1C1C1C"/>
          </a:solidFill>
          <a:latin typeface="Twinkl SemiBold" pitchFamily="2" charset="0"/>
        </a:defRPr>
      </a:lvl8pPr>
      <a:lvl9pPr marL="1828800" algn="l" rtl="0" fontAlgn="base">
        <a:lnSpc>
          <a:spcPct val="90000"/>
        </a:lnSpc>
        <a:spcBef>
          <a:spcPct val="0"/>
        </a:spcBef>
        <a:spcAft>
          <a:spcPct val="0"/>
        </a:spcAft>
        <a:defRPr sz="4000">
          <a:solidFill>
            <a:srgbClr val="1C1C1C"/>
          </a:solidFill>
          <a:latin typeface="Twinkl SemiBold"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mn-lt"/>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mn-lt"/>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a:solidFill>
                  <a:schemeClr val="bg1"/>
                </a:solidFill>
                <a:latin typeface="Tuffy" panose="020B0603060100000000" pitchFamily="34" charset="0"/>
              </a:rPr>
              <a:t>Year One</a:t>
            </a:r>
          </a:p>
        </p:txBody>
      </p:sp>
      <p:sp>
        <p:nvSpPr>
          <p:cNvPr id="4" name="Rectangle 3">
            <a:extLst/>
          </p:cNvPr>
          <p:cNvSpPr/>
          <p:nvPr/>
        </p:nvSpPr>
        <p:spPr>
          <a:xfrm>
            <a:off x="0" y="6251575"/>
            <a:ext cx="9144000" cy="611188"/>
          </a:xfrm>
          <a:prstGeom prst="rect">
            <a:avLst/>
          </a:prstGeom>
          <a:solidFill>
            <a:srgbClr val="33B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342" name="TextBox 10"/>
          <p:cNvSpPr txBox="1">
            <a:spLocks noChangeArrowheads="1"/>
          </p:cNvSpPr>
          <p:nvPr/>
        </p:nvSpPr>
        <p:spPr bwMode="auto">
          <a:xfrm>
            <a:off x="2254250" y="6464300"/>
            <a:ext cx="4627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800" b="1">
                <a:solidFill>
                  <a:schemeClr val="bg1"/>
                </a:solidFill>
                <a:latin typeface="Arial" panose="020B0604020202020204" pitchFamily="34" charset="0"/>
                <a:cs typeface="Arial" panose="020B0604020202020204" pitchFamily="34" charset="0"/>
              </a:rPr>
              <a:t>Computing</a:t>
            </a:r>
            <a:r>
              <a:rPr lang="en-GB" altLang="en-US" sz="800">
                <a:solidFill>
                  <a:schemeClr val="bg1"/>
                </a:solidFill>
                <a:latin typeface="Arial" panose="020B0604020202020204" pitchFamily="34" charset="0"/>
                <a:cs typeface="Arial" panose="020B0604020202020204" pitchFamily="34" charset="0"/>
              </a:rPr>
              <a:t> | Year 3 | Online Safety | Keep It to Yourself | Lesson 3</a:t>
            </a:r>
          </a:p>
        </p:txBody>
      </p:sp>
      <p:sp>
        <p:nvSpPr>
          <p:cNvPr id="14343" name="Text Placeholder 16"/>
          <p:cNvSpPr>
            <a:spLocks noGrp="1" noChangeArrowheads="1"/>
          </p:cNvSpPr>
          <p:nvPr>
            <p:ph type="body" sz="quarter" idx="10"/>
          </p:nvPr>
        </p:nvSpPr>
        <p:spPr>
          <a:xfrm>
            <a:off x="1655763" y="3200400"/>
            <a:ext cx="5832475" cy="542925"/>
          </a:xfrm>
        </p:spPr>
        <p:txBody>
          <a:bodyPr/>
          <a:lstStyle/>
          <a:p>
            <a:pPr eaLnBrk="1" hangingPunct="1"/>
            <a:r>
              <a:rPr lang="en-GB" altLang="en-US" smtClean="0">
                <a:latin typeface="Arial" panose="020B0604020202020204" pitchFamily="34" charset="0"/>
                <a:cs typeface="Arial" panose="020B0604020202020204" pitchFamily="34" charset="0"/>
              </a:rPr>
              <a:t>Online Safety </a:t>
            </a:r>
          </a:p>
        </p:txBody>
      </p:sp>
      <p:sp>
        <p:nvSpPr>
          <p:cNvPr id="14344" name="Title 17"/>
          <p:cNvSpPr>
            <a:spLocks noGrp="1" noChangeArrowheads="1"/>
          </p:cNvSpPr>
          <p:nvPr>
            <p:ph type="title"/>
          </p:nvPr>
        </p:nvSpPr>
        <p:spPr>
          <a:xfrm>
            <a:off x="539750" y="2359025"/>
            <a:ext cx="8064500" cy="655638"/>
          </a:xfrm>
        </p:spPr>
        <p:txBody>
          <a:bodyPr/>
          <a:lstStyle/>
          <a:p>
            <a:pPr eaLnBrk="1" hangingPunct="1"/>
            <a:r>
              <a:rPr lang="en-GB" altLang="en-US" smtClean="0">
                <a:latin typeface="Arial" panose="020B0604020202020204" pitchFamily="34" charset="0"/>
                <a:cs typeface="Arial" panose="020B0604020202020204" pitchFamily="34" charset="0"/>
              </a:rPr>
              <a:t>Computing</a:t>
            </a:r>
          </a:p>
        </p:txBody>
      </p:sp>
      <p:pic>
        <p:nvPicPr>
          <p:cNvPr id="143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Tough Security</a:t>
            </a:r>
            <a:endParaRPr lang="en-GB" sz="3600" dirty="0">
              <a:latin typeface="+mj-lt"/>
            </a:endParaRPr>
          </a:p>
        </p:txBody>
      </p:sp>
      <p:grpSp>
        <p:nvGrpSpPr>
          <p:cNvPr id="22531" name="Group 36"/>
          <p:cNvGrpSpPr>
            <a:grpSpLocks/>
          </p:cNvGrpSpPr>
          <p:nvPr/>
        </p:nvGrpSpPr>
        <p:grpSpPr bwMode="auto">
          <a:xfrm>
            <a:off x="769938" y="1430338"/>
            <a:ext cx="7618412" cy="885825"/>
            <a:chOff x="769834" y="5474652"/>
            <a:chExt cx="7618515" cy="886676"/>
          </a:xfrm>
        </p:grpSpPr>
        <p:grpSp>
          <p:nvGrpSpPr>
            <p:cNvPr id="22558" name="Group 4"/>
            <p:cNvGrpSpPr>
              <a:grpSpLocks/>
            </p:cNvGrpSpPr>
            <p:nvPr/>
          </p:nvGrpSpPr>
          <p:grpSpPr bwMode="auto">
            <a:xfrm>
              <a:off x="769834" y="5474652"/>
              <a:ext cx="7618515" cy="886676"/>
              <a:chOff x="769834" y="3428999"/>
              <a:chExt cx="7618515" cy="886676"/>
            </a:xfrm>
          </p:grpSpPr>
          <p:sp>
            <p:nvSpPr>
              <p:cNvPr id="40" name="Rectangle 39">
                <a:extLst/>
              </p:cNvPr>
              <p:cNvSpPr/>
              <p:nvPr/>
            </p:nvSpPr>
            <p:spPr>
              <a:xfrm>
                <a:off x="769834" y="3471902"/>
                <a:ext cx="7618515" cy="843773"/>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2561" name="Group 7"/>
              <p:cNvGrpSpPr>
                <a:grpSpLocks/>
              </p:cNvGrpSpPr>
              <p:nvPr/>
            </p:nvGrpSpPr>
            <p:grpSpPr bwMode="auto">
              <a:xfrm>
                <a:off x="923925" y="3428999"/>
                <a:ext cx="614587" cy="104775"/>
                <a:chOff x="7225665" y="3428999"/>
                <a:chExt cx="614587" cy="104775"/>
              </a:xfrm>
            </p:grpSpPr>
            <p:sp>
              <p:nvSpPr>
                <p:cNvPr id="42" name="Oval 41">
                  <a:extLst/>
                </p:cNvPr>
                <p:cNvSpPr/>
                <p:nvPr/>
              </p:nvSpPr>
              <p:spPr>
                <a:xfrm>
                  <a:off x="7225563" y="3428999"/>
                  <a:ext cx="104776" cy="104876"/>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a:extLst/>
                </p:cNvPr>
                <p:cNvSpPr/>
                <p:nvPr/>
              </p:nvSpPr>
              <p:spPr>
                <a:xfrm>
                  <a:off x="7474804" y="3428999"/>
                  <a:ext cx="104776" cy="104876"/>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Oval 43">
                  <a:extLst/>
                </p:cNvPr>
                <p:cNvSpPr/>
                <p:nvPr/>
              </p:nvSpPr>
              <p:spPr>
                <a:xfrm>
                  <a:off x="7735158" y="3428999"/>
                  <a:ext cx="104776" cy="104876"/>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2559" name="Rectangle 5"/>
            <p:cNvSpPr>
              <a:spLocks noChangeArrowheads="1"/>
            </p:cNvSpPr>
            <p:nvPr/>
          </p:nvSpPr>
          <p:spPr bwMode="auto">
            <a:xfrm>
              <a:off x="846974" y="5638591"/>
              <a:ext cx="7426166" cy="64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smtClean="0">
                  <a:solidFill>
                    <a:schemeClr val="tx1"/>
                  </a:solidFill>
                </a:rPr>
                <a:t>Which of these four privacy settings would you advise someone to use on a children’s social media site?</a:t>
              </a:r>
              <a:endParaRPr lang="en-GB" altLang="en-US" dirty="0">
                <a:solidFill>
                  <a:schemeClr val="tx1"/>
                </a:solidFill>
              </a:endParaRPr>
            </a:p>
          </p:txBody>
        </p:sp>
      </p:grpSp>
      <p:sp>
        <p:nvSpPr>
          <p:cNvPr id="6" name="Rectangle 5"/>
          <p:cNvSpPr/>
          <p:nvPr/>
        </p:nvSpPr>
        <p:spPr>
          <a:xfrm>
            <a:off x="769937" y="2476500"/>
            <a:ext cx="7385521" cy="2585323"/>
          </a:xfrm>
          <a:prstGeom prst="rect">
            <a:avLst/>
          </a:prstGeom>
        </p:spPr>
        <p:txBody>
          <a:bodyPr wrap="square">
            <a:spAutoFit/>
          </a:bodyPr>
          <a:lstStyle/>
          <a:p>
            <a:pPr marL="342900" indent="-342900">
              <a:buFont typeface="+mj-lt"/>
              <a:buAutoNum type="arabicPeriod"/>
            </a:pPr>
            <a:r>
              <a:rPr lang="en-GB" dirty="0" smtClean="0"/>
              <a:t>Your whole profile can be seen by friends.</a:t>
            </a:r>
          </a:p>
          <a:p>
            <a:pPr marL="342900" indent="-342900">
              <a:buFont typeface="+mj-lt"/>
              <a:buAutoNum type="arabicPeriod"/>
            </a:pPr>
            <a:endParaRPr lang="en-GB" dirty="0" smtClean="0"/>
          </a:p>
          <a:p>
            <a:pPr marL="342900" indent="-342900">
              <a:buFont typeface="+mj-lt"/>
              <a:buAutoNum type="arabicPeriod"/>
            </a:pPr>
            <a:r>
              <a:rPr lang="en-GB" dirty="0" smtClean="0"/>
              <a:t>You can choose which parts of your profile can be seen by both strangers and friends.</a:t>
            </a:r>
          </a:p>
          <a:p>
            <a:pPr marL="342900" indent="-342900">
              <a:buFont typeface="+mj-lt"/>
              <a:buAutoNum type="arabicPeriod"/>
            </a:pPr>
            <a:endParaRPr lang="en-GB" dirty="0" smtClean="0"/>
          </a:p>
          <a:p>
            <a:pPr marL="342900" indent="-342900">
              <a:buFont typeface="+mj-lt"/>
              <a:buAutoNum type="arabicPeriod"/>
            </a:pPr>
            <a:r>
              <a:rPr lang="en-GB" dirty="0" smtClean="0"/>
              <a:t>Anyone can see your whole profile, just be careful what you put on there (open profile).</a:t>
            </a:r>
          </a:p>
          <a:p>
            <a:pPr marL="342900" indent="-342900">
              <a:buFont typeface="+mj-lt"/>
              <a:buAutoNum type="arabicPeriod"/>
            </a:pPr>
            <a:endParaRPr lang="en-GB" dirty="0" smtClean="0"/>
          </a:p>
          <a:p>
            <a:pPr marL="342900" indent="-342900">
              <a:buFont typeface="+mj-lt"/>
              <a:buAutoNum type="arabicPeriod"/>
            </a:pPr>
            <a:r>
              <a:rPr lang="en-GB" dirty="0" smtClean="0"/>
              <a:t>No part of your profile can be seen by anyone.</a:t>
            </a:r>
            <a:endParaRPr lang="en-GB" dirty="0"/>
          </a:p>
        </p:txBody>
      </p:sp>
      <p:sp>
        <p:nvSpPr>
          <p:cNvPr id="8" name="Rectangle 7"/>
          <p:cNvSpPr/>
          <p:nvPr/>
        </p:nvSpPr>
        <p:spPr>
          <a:xfrm>
            <a:off x="769937" y="5156886"/>
            <a:ext cx="7618413" cy="935939"/>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Option 4 is definitely the most secure, but the second option could also be safe. If you are unsure, it is best to stick to the fourth option or ask an adult you trust to help.</a:t>
            </a:r>
            <a:endParaRPr lang="en-GB"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Cyber Security Guards</a:t>
            </a:r>
            <a:endParaRPr lang="en-GB" sz="3600" dirty="0">
              <a:latin typeface="+mj-lt"/>
            </a:endParaRPr>
          </a:p>
        </p:txBody>
      </p:sp>
      <p:grpSp>
        <p:nvGrpSpPr>
          <p:cNvPr id="25603" name="Group 2"/>
          <p:cNvGrpSpPr>
            <a:grpSpLocks/>
          </p:cNvGrpSpPr>
          <p:nvPr/>
        </p:nvGrpSpPr>
        <p:grpSpPr bwMode="auto">
          <a:xfrm>
            <a:off x="769938" y="3269394"/>
            <a:ext cx="4032721" cy="2019299"/>
            <a:chOff x="769834" y="5474652"/>
            <a:chExt cx="4032776" cy="2019885"/>
          </a:xfrm>
        </p:grpSpPr>
        <p:grpSp>
          <p:nvGrpSpPr>
            <p:cNvPr id="25605" name="Group 4"/>
            <p:cNvGrpSpPr>
              <a:grpSpLocks/>
            </p:cNvGrpSpPr>
            <p:nvPr/>
          </p:nvGrpSpPr>
          <p:grpSpPr bwMode="auto">
            <a:xfrm>
              <a:off x="769834" y="5474652"/>
              <a:ext cx="4032776" cy="2019885"/>
              <a:chOff x="769834" y="3428999"/>
              <a:chExt cx="4032776" cy="2019885"/>
            </a:xfrm>
          </p:grpSpPr>
          <p:sp>
            <p:nvSpPr>
              <p:cNvPr id="6" name="Rectangle 5">
                <a:extLst/>
              </p:cNvPr>
              <p:cNvSpPr/>
              <p:nvPr/>
            </p:nvSpPr>
            <p:spPr>
              <a:xfrm>
                <a:off x="769834" y="3471874"/>
                <a:ext cx="4032776" cy="1977010"/>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5608" name="Group 7"/>
              <p:cNvGrpSpPr>
                <a:grpSpLocks/>
              </p:cNvGrpSpPr>
              <p:nvPr/>
            </p:nvGrpSpPr>
            <p:grpSpPr bwMode="auto">
              <a:xfrm>
                <a:off x="923925" y="3428999"/>
                <a:ext cx="614587" cy="104775"/>
                <a:chOff x="7225665" y="3428999"/>
                <a:chExt cx="614587" cy="104775"/>
              </a:xfrm>
            </p:grpSpPr>
            <p:sp>
              <p:nvSpPr>
                <p:cNvPr id="8" name="Oval 7">
                  <a:extLst/>
                </p:cNvPr>
                <p:cNvSpPr/>
                <p:nvPr/>
              </p:nvSpPr>
              <p:spPr>
                <a:xfrm>
                  <a:off x="7225563" y="3428999"/>
                  <a:ext cx="104776" cy="10480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p:cNvPr>
                <p:cNvSpPr/>
                <p:nvPr/>
              </p:nvSpPr>
              <p:spPr>
                <a:xfrm>
                  <a:off x="7474804" y="3428999"/>
                  <a:ext cx="104776" cy="10480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p:cNvPr>
                <p:cNvSpPr/>
                <p:nvPr/>
              </p:nvSpPr>
              <p:spPr>
                <a:xfrm>
                  <a:off x="7735158" y="3428999"/>
                  <a:ext cx="104776" cy="10480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5606" name="Rectangle 5"/>
            <p:cNvSpPr>
              <a:spLocks noChangeArrowheads="1"/>
            </p:cNvSpPr>
            <p:nvPr/>
          </p:nvSpPr>
          <p:spPr bwMode="auto">
            <a:xfrm>
              <a:off x="846975" y="5638591"/>
              <a:ext cx="2794084" cy="175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smtClean="0">
                  <a:solidFill>
                    <a:schemeClr val="tx1"/>
                  </a:solidFill>
                </a:rPr>
                <a:t>Complete the </a:t>
              </a:r>
              <a:r>
                <a:rPr lang="en-GB" altLang="en-US" b="1" dirty="0" smtClean="0">
                  <a:solidFill>
                    <a:schemeClr val="tx1"/>
                  </a:solidFill>
                </a:rPr>
                <a:t>Cyber Security Guards Activity Sheet</a:t>
              </a:r>
              <a:r>
                <a:rPr lang="en-GB" altLang="en-US" dirty="0" smtClean="0">
                  <a:solidFill>
                    <a:schemeClr val="tx1"/>
                  </a:solidFill>
                </a:rPr>
                <a:t> to show how much you know about the importance of passwords and privacy settings.</a:t>
              </a:r>
              <a:endParaRPr lang="en-GB" altLang="en-US" dirty="0">
                <a:solidFill>
                  <a:schemeClr val="tx1"/>
                </a:solidFill>
              </a:endParaRPr>
            </a:p>
          </p:txBody>
        </p:sp>
      </p:grpSp>
      <p:grpSp>
        <p:nvGrpSpPr>
          <p:cNvPr id="12" name="Group 11"/>
          <p:cNvGrpSpPr>
            <a:grpSpLocks/>
          </p:cNvGrpSpPr>
          <p:nvPr/>
        </p:nvGrpSpPr>
        <p:grpSpPr bwMode="auto">
          <a:xfrm>
            <a:off x="847078" y="1496022"/>
            <a:ext cx="7730542" cy="707886"/>
            <a:chOff x="850105" y="1369666"/>
            <a:chExt cx="7730268" cy="707803"/>
          </a:xfrm>
        </p:grpSpPr>
        <p:sp>
          <p:nvSpPr>
            <p:cNvPr id="13" name="Oval 12"/>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14" name="Oval 13"/>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5" name="Oval 14"/>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6" name="Rectangle 18"/>
            <p:cNvSpPr>
              <a:spLocks noChangeArrowheads="1"/>
            </p:cNvSpPr>
            <p:nvPr/>
          </p:nvSpPr>
          <p:spPr bwMode="auto">
            <a:xfrm>
              <a:off x="1478733" y="1369666"/>
              <a:ext cx="7101640" cy="70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dirty="0" smtClean="0">
                  <a:solidFill>
                    <a:srgbClr val="699327"/>
                  </a:solidFill>
                </a:rPr>
                <a:t>What makes a secure password?</a:t>
              </a:r>
            </a:p>
            <a:p>
              <a:pPr eaLnBrk="1" hangingPunct="1"/>
              <a:r>
                <a:rPr lang="en-GB" altLang="en-US" sz="2000" b="1" dirty="0" smtClean="0">
                  <a:solidFill>
                    <a:srgbClr val="699327"/>
                  </a:solidFill>
                </a:rPr>
                <a:t>What could happen if you do not have a secure password?</a:t>
              </a:r>
              <a:endParaRPr lang="en-GB" altLang="en-US" sz="2000" b="1" dirty="0">
                <a:solidFill>
                  <a:srgbClr val="699327"/>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541" y="2645587"/>
            <a:ext cx="4351809" cy="3076535"/>
          </a:xfrm>
          <a:prstGeom prst="rect">
            <a:avLst/>
          </a:prstGeom>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Top Tips</a:t>
            </a:r>
            <a:endParaRPr lang="en-GB" sz="3600" dirty="0">
              <a:latin typeface="+mj-lt"/>
            </a:endParaRPr>
          </a:p>
        </p:txBody>
      </p:sp>
      <p:grpSp>
        <p:nvGrpSpPr>
          <p:cNvPr id="26627" name="Group 3"/>
          <p:cNvGrpSpPr>
            <a:grpSpLocks/>
          </p:cNvGrpSpPr>
          <p:nvPr/>
        </p:nvGrpSpPr>
        <p:grpSpPr bwMode="auto">
          <a:xfrm>
            <a:off x="769938" y="4889071"/>
            <a:ext cx="7369046" cy="1203754"/>
            <a:chOff x="769834" y="5474652"/>
            <a:chExt cx="7369146" cy="1203726"/>
          </a:xfrm>
        </p:grpSpPr>
        <p:grpSp>
          <p:nvGrpSpPr>
            <p:cNvPr id="26632" name="Group 4"/>
            <p:cNvGrpSpPr>
              <a:grpSpLocks/>
            </p:cNvGrpSpPr>
            <p:nvPr/>
          </p:nvGrpSpPr>
          <p:grpSpPr bwMode="auto">
            <a:xfrm>
              <a:off x="769834" y="5474652"/>
              <a:ext cx="7369146" cy="1203726"/>
              <a:chOff x="769834" y="3428999"/>
              <a:chExt cx="7369146" cy="1203726"/>
            </a:xfrm>
          </p:grpSpPr>
          <p:sp>
            <p:nvSpPr>
              <p:cNvPr id="7" name="Rectangle 6">
                <a:extLst/>
              </p:cNvPr>
              <p:cNvSpPr/>
              <p:nvPr/>
            </p:nvSpPr>
            <p:spPr>
              <a:xfrm>
                <a:off x="769834" y="3471861"/>
                <a:ext cx="7369146" cy="1160864"/>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6635" name="Group 7"/>
              <p:cNvGrpSpPr>
                <a:grpSpLocks/>
              </p:cNvGrpSpPr>
              <p:nvPr/>
            </p:nvGrpSpPr>
            <p:grpSpPr bwMode="auto">
              <a:xfrm>
                <a:off x="923925" y="3428999"/>
                <a:ext cx="614587" cy="104775"/>
                <a:chOff x="7225665" y="3428999"/>
                <a:chExt cx="614587" cy="104775"/>
              </a:xfrm>
            </p:grpSpPr>
            <p:sp>
              <p:nvSpPr>
                <p:cNvPr id="9" name="Oval 8">
                  <a:extLst/>
                </p:cNvPr>
                <p:cNvSpPr/>
                <p:nvPr/>
              </p:nvSpPr>
              <p:spPr>
                <a:xfrm>
                  <a:off x="7225563" y="3428999"/>
                  <a:ext cx="104776" cy="10477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p:cNvPr>
                <p:cNvSpPr/>
                <p:nvPr/>
              </p:nvSpPr>
              <p:spPr>
                <a:xfrm>
                  <a:off x="7474804" y="3428999"/>
                  <a:ext cx="104776" cy="10477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Oval 10">
                  <a:extLst/>
                </p:cNvPr>
                <p:cNvSpPr/>
                <p:nvPr/>
              </p:nvSpPr>
              <p:spPr>
                <a:xfrm>
                  <a:off x="7735158" y="3428999"/>
                  <a:ext cx="104776" cy="10477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6633" name="Rectangle 5"/>
            <p:cNvSpPr>
              <a:spLocks noChangeArrowheads="1"/>
            </p:cNvSpPr>
            <p:nvPr/>
          </p:nvSpPr>
          <p:spPr bwMode="auto">
            <a:xfrm>
              <a:off x="846975" y="5638591"/>
              <a:ext cx="5735032" cy="9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None/>
              </a:pPr>
              <a:r>
                <a:rPr lang="en-GB" altLang="en-US" dirty="0" smtClean="0">
                  <a:solidFill>
                    <a:schemeClr val="tx1"/>
                  </a:solidFill>
                </a:rPr>
                <a:t>Passwords and privacy settings are both really, really good ways of keeping your information private and keeping you safe online.</a:t>
              </a:r>
              <a:endParaRPr lang="en-GB" altLang="en-US" dirty="0">
                <a:solidFill>
                  <a:schemeClr val="tx1"/>
                </a:solidFill>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172" y="4720082"/>
            <a:ext cx="1556952" cy="1464403"/>
          </a:xfrm>
          <a:prstGeom prst="rect">
            <a:avLst/>
          </a:prstGeom>
        </p:spPr>
      </p:pic>
      <p:sp>
        <p:nvSpPr>
          <p:cNvPr id="16" name="Rectangle 15"/>
          <p:cNvSpPr/>
          <p:nvPr/>
        </p:nvSpPr>
        <p:spPr>
          <a:xfrm>
            <a:off x="1277938" y="1830378"/>
            <a:ext cx="5155579" cy="369332"/>
          </a:xfrm>
          <a:prstGeom prst="rect">
            <a:avLst/>
          </a:prstGeom>
        </p:spPr>
        <p:txBody>
          <a:bodyPr wrap="none">
            <a:spAutoFit/>
          </a:bodyPr>
          <a:lstStyle/>
          <a:p>
            <a:r>
              <a:rPr lang="en-GB" dirty="0" smtClean="0"/>
              <a:t>Why should you pick a hard-to-guess password?</a:t>
            </a:r>
          </a:p>
        </p:txBody>
      </p:sp>
      <p:grpSp>
        <p:nvGrpSpPr>
          <p:cNvPr id="17" name="Group 16"/>
          <p:cNvGrpSpPr/>
          <p:nvPr/>
        </p:nvGrpSpPr>
        <p:grpSpPr>
          <a:xfrm>
            <a:off x="755651" y="1852968"/>
            <a:ext cx="522288" cy="324152"/>
            <a:chOff x="781566" y="2880367"/>
            <a:chExt cx="733211" cy="512121"/>
          </a:xfrm>
        </p:grpSpPr>
        <p:sp>
          <p:nvSpPr>
            <p:cNvPr id="18" name="Chevron 17"/>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hevron 18"/>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Rectangle 19"/>
          <p:cNvSpPr/>
          <p:nvPr/>
        </p:nvSpPr>
        <p:spPr>
          <a:xfrm>
            <a:off x="1277937" y="2588171"/>
            <a:ext cx="4788490" cy="369332"/>
          </a:xfrm>
          <a:prstGeom prst="rect">
            <a:avLst/>
          </a:prstGeom>
        </p:spPr>
        <p:txBody>
          <a:bodyPr wrap="none">
            <a:spAutoFit/>
          </a:bodyPr>
          <a:lstStyle/>
          <a:p>
            <a:r>
              <a:rPr lang="en-GB" dirty="0" smtClean="0"/>
              <a:t>Who should you share your passwords with?</a:t>
            </a:r>
          </a:p>
        </p:txBody>
      </p:sp>
      <p:grpSp>
        <p:nvGrpSpPr>
          <p:cNvPr id="21" name="Group 20"/>
          <p:cNvGrpSpPr/>
          <p:nvPr/>
        </p:nvGrpSpPr>
        <p:grpSpPr>
          <a:xfrm>
            <a:off x="755650" y="2610761"/>
            <a:ext cx="522288" cy="324152"/>
            <a:chOff x="781566" y="2880367"/>
            <a:chExt cx="733211" cy="512121"/>
          </a:xfrm>
        </p:grpSpPr>
        <p:sp>
          <p:nvSpPr>
            <p:cNvPr id="22" name="Chevron 21"/>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Rectangle 23"/>
          <p:cNvSpPr/>
          <p:nvPr/>
        </p:nvSpPr>
        <p:spPr>
          <a:xfrm>
            <a:off x="1292225" y="3368554"/>
            <a:ext cx="4054315" cy="369332"/>
          </a:xfrm>
          <a:prstGeom prst="rect">
            <a:avLst/>
          </a:prstGeom>
        </p:spPr>
        <p:txBody>
          <a:bodyPr wrap="none">
            <a:spAutoFit/>
          </a:bodyPr>
          <a:lstStyle/>
          <a:p>
            <a:r>
              <a:rPr lang="en-GB" dirty="0" smtClean="0"/>
              <a:t>Why should you use privacy settings?</a:t>
            </a:r>
          </a:p>
        </p:txBody>
      </p:sp>
      <p:grpSp>
        <p:nvGrpSpPr>
          <p:cNvPr id="25" name="Group 24"/>
          <p:cNvGrpSpPr/>
          <p:nvPr/>
        </p:nvGrpSpPr>
        <p:grpSpPr>
          <a:xfrm>
            <a:off x="769938" y="3391144"/>
            <a:ext cx="522288" cy="324152"/>
            <a:chOff x="781566" y="2880367"/>
            <a:chExt cx="733211" cy="512121"/>
          </a:xfrm>
        </p:grpSpPr>
        <p:sp>
          <p:nvSpPr>
            <p:cNvPr id="26" name="Chevron 25"/>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hevron 26"/>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929" y="1259318"/>
            <a:ext cx="2291421" cy="293425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1000"/>
                                        <p:tgtEl>
                                          <p:spTgt spid="26627"/>
                                        </p:tgtEl>
                                      </p:cBhvr>
                                    </p:animEffect>
                                    <p:anim calcmode="lin" valueType="num">
                                      <p:cBhvr>
                                        <p:cTn id="8" dur="1000" fill="hold"/>
                                        <p:tgtEl>
                                          <p:spTgt spid="26627"/>
                                        </p:tgtEl>
                                        <p:attrNameLst>
                                          <p:attrName>ppt_x</p:attrName>
                                        </p:attrNameLst>
                                      </p:cBhvr>
                                      <p:tavLst>
                                        <p:tav tm="0">
                                          <p:val>
                                            <p:strVal val="#ppt_x"/>
                                          </p:val>
                                        </p:tav>
                                        <p:tav tm="100000">
                                          <p:val>
                                            <p:strVal val="#ppt_x"/>
                                          </p:val>
                                        </p:tav>
                                      </p:tavLst>
                                    </p:anim>
                                    <p:anim calcmode="lin" valueType="num">
                                      <p:cBhvr>
                                        <p:cTn id="9" dur="1000" fill="hold"/>
                                        <p:tgtEl>
                                          <p:spTgt spid="266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7652" name="Title 1"/>
          <p:cNvSpPr txBox="1">
            <a:spLocks noChangeArrowheads="1"/>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27653" name="Title 1"/>
          <p:cNvSpPr txBox="1">
            <a:spLocks noChangeArrowheads="1"/>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27654" name="Content Placeholder 15"/>
          <p:cNvSpPr>
            <a:spLocks noGrp="1" noChangeArrowheads="1"/>
          </p:cNvSpPr>
          <p:nvPr>
            <p:ph idx="4294967295"/>
          </p:nvPr>
        </p:nvSpPr>
        <p:spPr>
          <a:xfrm>
            <a:off x="628650" y="1127125"/>
            <a:ext cx="7886700" cy="1409700"/>
          </a:xfrm>
        </p:spPr>
        <p:txBody>
          <a:bodyPr/>
          <a:lstStyle/>
          <a:p>
            <a:pPr eaLnBrk="1" hangingPunct="1"/>
            <a:r>
              <a:rPr lang="en-GB" altLang="en-US" smtClean="0"/>
              <a:t>To create strong passwords and understand privacy settings.</a:t>
            </a:r>
          </a:p>
        </p:txBody>
      </p:sp>
      <p:sp>
        <p:nvSpPr>
          <p:cNvPr id="27655" name="Content Placeholder 15"/>
          <p:cNvSpPr txBox="1">
            <a:spLocks noChangeArrowheads="1"/>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r>
              <a:rPr lang="en-GB" altLang="en-US">
                <a:ea typeface="Sassoon Infant Rg" panose="02000503030000020003" pitchFamily="50" charset="0"/>
                <a:cs typeface="Sassoon Infant Rg" panose="02000503030000020003" pitchFamily="50" charset="0"/>
              </a:rPr>
              <a:t>I can create a strong password.</a:t>
            </a:r>
          </a:p>
          <a:p>
            <a:pPr eaLnBrk="1" hangingPunct="1"/>
            <a:r>
              <a:rPr lang="en-GB" altLang="en-US">
                <a:ea typeface="Sassoon Infant Rg" panose="02000503030000020003" pitchFamily="50" charset="0"/>
                <a:cs typeface="Sassoon Infant Rg" panose="02000503030000020003" pitchFamily="50" charset="0"/>
              </a:rPr>
              <a:t>I can explain why a strong password is important.</a:t>
            </a:r>
          </a:p>
          <a:p>
            <a:pPr eaLnBrk="1" hangingPunct="1"/>
            <a:r>
              <a:rPr lang="en-GB" altLang="en-US">
                <a:ea typeface="Sassoon Infant Rg" panose="02000503030000020003" pitchFamily="50" charset="0"/>
                <a:cs typeface="Sassoon Infant Rg" panose="02000503030000020003" pitchFamily="50" charset="0"/>
              </a:rPr>
              <a:t>I can explain what privacy settings are.</a:t>
            </a:r>
          </a:p>
        </p:txBody>
      </p:sp>
      <p:pic>
        <p:nvPicPr>
          <p:cNvPr id="276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5364" name="Title 1"/>
          <p:cNvSpPr txBox="1">
            <a:spLocks noChangeArrowheads="1"/>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5365" name="Title 1"/>
          <p:cNvSpPr txBox="1">
            <a:spLocks noChangeArrowheads="1"/>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5366" name="Content Placeholder 15"/>
          <p:cNvSpPr>
            <a:spLocks noGrp="1" noChangeArrowheads="1"/>
          </p:cNvSpPr>
          <p:nvPr>
            <p:ph idx="4294967295"/>
          </p:nvPr>
        </p:nvSpPr>
        <p:spPr>
          <a:xfrm>
            <a:off x="628650" y="1127125"/>
            <a:ext cx="7886700" cy="1409700"/>
          </a:xfrm>
        </p:spPr>
        <p:txBody>
          <a:bodyPr/>
          <a:lstStyle/>
          <a:p>
            <a:pPr eaLnBrk="1" hangingPunct="1"/>
            <a:r>
              <a:rPr lang="en-GB" altLang="en-US" smtClean="0"/>
              <a:t>To create strong passwords and understand privacy settings.</a:t>
            </a:r>
          </a:p>
        </p:txBody>
      </p:sp>
      <p:sp>
        <p:nvSpPr>
          <p:cNvPr id="15367" name="Content Placeholder 15"/>
          <p:cNvSpPr txBox="1">
            <a:spLocks noChangeArrowheads="1"/>
          </p:cNvSpPr>
          <p:nvPr/>
        </p:nvSpPr>
        <p:spPr bwMode="auto">
          <a:xfrm>
            <a:off x="628650" y="3467100"/>
            <a:ext cx="78867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r>
              <a:rPr lang="en-GB" altLang="en-US">
                <a:ea typeface="Sassoon Infant Rg" panose="02000503030000020003" pitchFamily="50" charset="0"/>
                <a:cs typeface="Sassoon Infant Rg" panose="02000503030000020003" pitchFamily="50" charset="0"/>
              </a:rPr>
              <a:t>I can create a strong password.</a:t>
            </a:r>
          </a:p>
          <a:p>
            <a:pPr eaLnBrk="1" hangingPunct="1"/>
            <a:r>
              <a:rPr lang="en-GB" altLang="en-US">
                <a:ea typeface="Sassoon Infant Rg" panose="02000503030000020003" pitchFamily="50" charset="0"/>
                <a:cs typeface="Sassoon Infant Rg" panose="02000503030000020003" pitchFamily="50" charset="0"/>
              </a:rPr>
              <a:t>I can explain why a strong password is important.</a:t>
            </a:r>
          </a:p>
          <a:p>
            <a:pPr eaLnBrk="1" hangingPunct="1"/>
            <a:r>
              <a:rPr lang="en-GB" altLang="en-US">
                <a:ea typeface="Sassoon Infant Rg" panose="02000503030000020003" pitchFamily="50" charset="0"/>
                <a:cs typeface="Sassoon Infant Rg" panose="02000503030000020003" pitchFamily="50" charset="0"/>
              </a:rPr>
              <a:t>I can explain what privacy settings 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251200"/>
            <a:ext cx="240506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What Is a Password?</a:t>
            </a:r>
          </a:p>
        </p:txBody>
      </p:sp>
      <p:grpSp>
        <p:nvGrpSpPr>
          <p:cNvPr id="16388" name="Group 3"/>
          <p:cNvGrpSpPr>
            <a:grpSpLocks/>
          </p:cNvGrpSpPr>
          <p:nvPr/>
        </p:nvGrpSpPr>
        <p:grpSpPr bwMode="auto">
          <a:xfrm>
            <a:off x="2427288" y="1479550"/>
            <a:ext cx="4287837" cy="960438"/>
            <a:chOff x="2847205" y="2639459"/>
            <a:chExt cx="4287941" cy="960991"/>
          </a:xfrm>
        </p:grpSpPr>
        <p:grpSp>
          <p:nvGrpSpPr>
            <p:cNvPr id="16393" name="Group 20"/>
            <p:cNvGrpSpPr>
              <a:grpSpLocks/>
            </p:cNvGrpSpPr>
            <p:nvPr/>
          </p:nvGrpSpPr>
          <p:grpSpPr bwMode="auto">
            <a:xfrm>
              <a:off x="2847205" y="2639459"/>
              <a:ext cx="4287941" cy="960991"/>
              <a:chOff x="769834" y="5516934"/>
              <a:chExt cx="3779075" cy="960991"/>
            </a:xfrm>
          </p:grpSpPr>
          <p:sp>
            <p:nvSpPr>
              <p:cNvPr id="11" name="Rectangle 10">
                <a:extLst/>
              </p:cNvPr>
              <p:cNvSpPr/>
              <p:nvPr/>
            </p:nvSpPr>
            <p:spPr>
              <a:xfrm>
                <a:off x="769834" y="5516934"/>
                <a:ext cx="3779075" cy="96099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6400" name="Rectangle 24"/>
              <p:cNvSpPr>
                <a:spLocks noChangeArrowheads="1"/>
              </p:cNvSpPr>
              <p:nvPr/>
            </p:nvSpPr>
            <p:spPr bwMode="auto">
              <a:xfrm>
                <a:off x="863762" y="5930384"/>
                <a:ext cx="3542675" cy="3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What is a password?</a:t>
                </a:r>
              </a:p>
            </p:txBody>
          </p:sp>
        </p:grpSp>
        <p:sp>
          <p:nvSpPr>
            <p:cNvPr id="6" name="Rectangle 5">
              <a:extLst/>
            </p:cNvPr>
            <p:cNvSpPr/>
            <p:nvPr/>
          </p:nvSpPr>
          <p:spPr>
            <a:xfrm>
              <a:off x="2847205" y="2639459"/>
              <a:ext cx="4287941" cy="204906"/>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6395" name="Group 2"/>
            <p:cNvGrpSpPr>
              <a:grpSpLocks/>
            </p:cNvGrpSpPr>
            <p:nvPr/>
          </p:nvGrpSpPr>
          <p:grpSpPr bwMode="auto">
            <a:xfrm>
              <a:off x="2924346" y="2689279"/>
              <a:ext cx="614587" cy="104775"/>
              <a:chOff x="1076325" y="1617027"/>
              <a:chExt cx="614587" cy="104775"/>
            </a:xfrm>
          </p:grpSpPr>
          <p:sp>
            <p:nvSpPr>
              <p:cNvPr id="8" name="Oval 7">
                <a:extLst/>
              </p:cNvPr>
              <p:cNvSpPr/>
              <p:nvPr/>
            </p:nvSpPr>
            <p:spPr>
              <a:xfrm>
                <a:off x="1076973" y="1616449"/>
                <a:ext cx="104778" cy="104835"/>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p:cNvPr>
              <p:cNvSpPr/>
              <p:nvPr/>
            </p:nvSpPr>
            <p:spPr>
              <a:xfrm>
                <a:off x="1326217" y="1616449"/>
                <a:ext cx="104778" cy="104835"/>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p:cNvPr>
              <p:cNvSpPr/>
              <p:nvPr/>
            </p:nvSpPr>
            <p:spPr>
              <a:xfrm>
                <a:off x="1586573" y="1616449"/>
                <a:ext cx="104778" cy="104835"/>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3" name="Rectangle 12"/>
          <p:cNvSpPr>
            <a:spLocks noChangeArrowheads="1"/>
          </p:cNvSpPr>
          <p:nvPr/>
        </p:nvSpPr>
        <p:spPr bwMode="auto">
          <a:xfrm>
            <a:off x="3551238" y="3502025"/>
            <a:ext cx="1470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600" b="1">
                <a:solidFill>
                  <a:schemeClr val="tx1"/>
                </a:solidFill>
              </a:rPr>
              <a:t>A lock</a:t>
            </a:r>
          </a:p>
        </p:txBody>
      </p:sp>
      <p:sp>
        <p:nvSpPr>
          <p:cNvPr id="14" name="Rectangle 13"/>
          <p:cNvSpPr>
            <a:spLocks noChangeArrowheads="1"/>
          </p:cNvSpPr>
          <p:nvPr/>
        </p:nvSpPr>
        <p:spPr bwMode="auto">
          <a:xfrm>
            <a:off x="1222375" y="2616200"/>
            <a:ext cx="656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200">
                <a:solidFill>
                  <a:schemeClr val="tx1"/>
                </a:solidFill>
              </a:rPr>
              <a:t>Something to keep your things safe</a:t>
            </a:r>
          </a:p>
        </p:txBody>
      </p:sp>
      <p:sp>
        <p:nvSpPr>
          <p:cNvPr id="15" name="Rectangle 14"/>
          <p:cNvSpPr>
            <a:spLocks noChangeArrowheads="1"/>
          </p:cNvSpPr>
          <p:nvPr/>
        </p:nvSpPr>
        <p:spPr bwMode="auto">
          <a:xfrm>
            <a:off x="3816350" y="4681538"/>
            <a:ext cx="2408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6000">
                <a:solidFill>
                  <a:schemeClr val="tx1"/>
                </a:solidFill>
              </a:rPr>
              <a:t>A code</a:t>
            </a:r>
          </a:p>
        </p:txBody>
      </p:sp>
      <p:sp>
        <p:nvSpPr>
          <p:cNvPr id="16" name="Rectangle 15">
            <a:extLst/>
          </p:cNvPr>
          <p:cNvSpPr/>
          <p:nvPr/>
        </p:nvSpPr>
        <p:spPr>
          <a:xfrm>
            <a:off x="5815013" y="3856038"/>
            <a:ext cx="1633537" cy="585787"/>
          </a:xfrm>
          <a:prstGeom prst="rect">
            <a:avLst/>
          </a:prstGeom>
        </p:spPr>
        <p:txBody>
          <a:bodyPr wrap="none">
            <a:spAutoFit/>
          </a:bodyPr>
          <a:lstStyle/>
          <a:p>
            <a:pPr eaLnBrk="1" fontAlgn="auto" hangingPunct="1">
              <a:spcBef>
                <a:spcPts val="0"/>
              </a:spcBef>
              <a:spcAft>
                <a:spcPts val="0"/>
              </a:spcAft>
              <a:defRPr/>
            </a:pPr>
            <a:r>
              <a:rPr lang="en-GB" sz="3200" dirty="0">
                <a:latin typeface="+mj-lt"/>
              </a:rPr>
              <a:t>A secret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What Is a Password?</a:t>
            </a:r>
          </a:p>
        </p:txBody>
      </p:sp>
      <p:grpSp>
        <p:nvGrpSpPr>
          <p:cNvPr id="17411" name="Group 3"/>
          <p:cNvGrpSpPr>
            <a:grpSpLocks/>
          </p:cNvGrpSpPr>
          <p:nvPr/>
        </p:nvGrpSpPr>
        <p:grpSpPr bwMode="auto">
          <a:xfrm>
            <a:off x="2427288" y="1479550"/>
            <a:ext cx="4287837" cy="960438"/>
            <a:chOff x="2847205" y="2639459"/>
            <a:chExt cx="4287941" cy="960991"/>
          </a:xfrm>
        </p:grpSpPr>
        <p:grpSp>
          <p:nvGrpSpPr>
            <p:cNvPr id="17423" name="Group 20"/>
            <p:cNvGrpSpPr>
              <a:grpSpLocks/>
            </p:cNvGrpSpPr>
            <p:nvPr/>
          </p:nvGrpSpPr>
          <p:grpSpPr bwMode="auto">
            <a:xfrm>
              <a:off x="2847205" y="2639459"/>
              <a:ext cx="4287941" cy="960991"/>
              <a:chOff x="769834" y="5516934"/>
              <a:chExt cx="3779075" cy="960991"/>
            </a:xfrm>
          </p:grpSpPr>
          <p:sp>
            <p:nvSpPr>
              <p:cNvPr id="11" name="Rectangle 10">
                <a:extLst/>
              </p:cNvPr>
              <p:cNvSpPr/>
              <p:nvPr/>
            </p:nvSpPr>
            <p:spPr>
              <a:xfrm>
                <a:off x="769834" y="5516934"/>
                <a:ext cx="3779075" cy="96099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7430" name="Rectangle 24"/>
              <p:cNvSpPr>
                <a:spLocks noChangeArrowheads="1"/>
              </p:cNvSpPr>
              <p:nvPr/>
            </p:nvSpPr>
            <p:spPr bwMode="auto">
              <a:xfrm>
                <a:off x="863762" y="5930384"/>
                <a:ext cx="3542675" cy="36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 typeface="Arial" panose="020B0604020202020204" pitchFamily="34" charset="0"/>
                  <a:buNone/>
                </a:pPr>
                <a:r>
                  <a:rPr lang="en-GB" altLang="en-US">
                    <a:solidFill>
                      <a:schemeClr val="tx1"/>
                    </a:solidFill>
                  </a:rPr>
                  <a:t>Why do we use them?</a:t>
                </a:r>
              </a:p>
            </p:txBody>
          </p:sp>
        </p:grpSp>
        <p:sp>
          <p:nvSpPr>
            <p:cNvPr id="6" name="Rectangle 5">
              <a:extLst/>
            </p:cNvPr>
            <p:cNvSpPr/>
            <p:nvPr/>
          </p:nvSpPr>
          <p:spPr>
            <a:xfrm>
              <a:off x="2847205" y="2639459"/>
              <a:ext cx="4287941" cy="204906"/>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7425" name="Group 2"/>
            <p:cNvGrpSpPr>
              <a:grpSpLocks/>
            </p:cNvGrpSpPr>
            <p:nvPr/>
          </p:nvGrpSpPr>
          <p:grpSpPr bwMode="auto">
            <a:xfrm>
              <a:off x="2924346" y="2689279"/>
              <a:ext cx="614587" cy="104775"/>
              <a:chOff x="1076325" y="1617027"/>
              <a:chExt cx="614587" cy="104775"/>
            </a:xfrm>
          </p:grpSpPr>
          <p:sp>
            <p:nvSpPr>
              <p:cNvPr id="8" name="Oval 7">
                <a:extLst/>
              </p:cNvPr>
              <p:cNvSpPr/>
              <p:nvPr/>
            </p:nvSpPr>
            <p:spPr>
              <a:xfrm>
                <a:off x="1076973" y="1616449"/>
                <a:ext cx="104778" cy="104835"/>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p:cNvPr>
              <p:cNvSpPr/>
              <p:nvPr/>
            </p:nvSpPr>
            <p:spPr>
              <a:xfrm>
                <a:off x="1326217" y="1616449"/>
                <a:ext cx="104778" cy="104835"/>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p:cNvPr>
              <p:cNvSpPr/>
              <p:nvPr/>
            </p:nvSpPr>
            <p:spPr>
              <a:xfrm>
                <a:off x="1586573" y="1616449"/>
                <a:ext cx="104778" cy="104835"/>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4" name="Rectangle 13"/>
          <p:cNvSpPr>
            <a:spLocks noChangeArrowheads="1"/>
          </p:cNvSpPr>
          <p:nvPr/>
        </p:nvSpPr>
        <p:spPr bwMode="auto">
          <a:xfrm>
            <a:off x="1012825" y="2655888"/>
            <a:ext cx="7116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3200" dirty="0">
                <a:solidFill>
                  <a:schemeClr val="tx1"/>
                </a:solidFill>
              </a:rPr>
              <a:t>To stop people seeing our information.</a:t>
            </a:r>
          </a:p>
        </p:txBody>
      </p:sp>
      <p:sp>
        <p:nvSpPr>
          <p:cNvPr id="17" name="Rectangle 16"/>
          <p:cNvSpPr>
            <a:spLocks noChangeArrowheads="1"/>
          </p:cNvSpPr>
          <p:nvPr/>
        </p:nvSpPr>
        <p:spPr bwMode="auto">
          <a:xfrm>
            <a:off x="450850" y="4441825"/>
            <a:ext cx="8242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400" dirty="0">
                <a:solidFill>
                  <a:schemeClr val="tx1"/>
                </a:solidFill>
              </a:rPr>
              <a:t>To make sure only you can change your information.</a:t>
            </a:r>
          </a:p>
        </p:txBody>
      </p:sp>
      <p:sp>
        <p:nvSpPr>
          <p:cNvPr id="18" name="Rectangle 17"/>
          <p:cNvSpPr>
            <a:spLocks noChangeArrowheads="1"/>
          </p:cNvSpPr>
          <p:nvPr/>
        </p:nvSpPr>
        <p:spPr bwMode="auto">
          <a:xfrm>
            <a:off x="901700" y="3589338"/>
            <a:ext cx="734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sz="2800" dirty="0">
                <a:solidFill>
                  <a:schemeClr val="tx1"/>
                </a:solidFill>
              </a:rPr>
              <a:t>To stop people using our accounts.</a:t>
            </a:r>
          </a:p>
        </p:txBody>
      </p:sp>
      <p:grpSp>
        <p:nvGrpSpPr>
          <p:cNvPr id="19" name="Group 18"/>
          <p:cNvGrpSpPr>
            <a:grpSpLocks/>
          </p:cNvGrpSpPr>
          <p:nvPr/>
        </p:nvGrpSpPr>
        <p:grpSpPr bwMode="auto">
          <a:xfrm>
            <a:off x="769938" y="5202238"/>
            <a:ext cx="7618412" cy="890587"/>
            <a:chOff x="769834" y="5474652"/>
            <a:chExt cx="7618515" cy="891971"/>
          </a:xfrm>
        </p:grpSpPr>
        <p:grpSp>
          <p:nvGrpSpPr>
            <p:cNvPr id="17416" name="Group 4"/>
            <p:cNvGrpSpPr>
              <a:grpSpLocks/>
            </p:cNvGrpSpPr>
            <p:nvPr/>
          </p:nvGrpSpPr>
          <p:grpSpPr bwMode="auto">
            <a:xfrm>
              <a:off x="769834" y="5474652"/>
              <a:ext cx="7618515" cy="891971"/>
              <a:chOff x="769834" y="3428999"/>
              <a:chExt cx="7618515" cy="891971"/>
            </a:xfrm>
          </p:grpSpPr>
          <p:sp>
            <p:nvSpPr>
              <p:cNvPr id="22" name="Rectangle 21">
                <a:extLst/>
              </p:cNvPr>
              <p:cNvSpPr/>
              <p:nvPr/>
            </p:nvSpPr>
            <p:spPr>
              <a:xfrm>
                <a:off x="769834" y="3471928"/>
                <a:ext cx="7618515" cy="849042"/>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7419" name="Group 7"/>
              <p:cNvGrpSpPr>
                <a:grpSpLocks/>
              </p:cNvGrpSpPr>
              <p:nvPr/>
            </p:nvGrpSpPr>
            <p:grpSpPr bwMode="auto">
              <a:xfrm>
                <a:off x="923925" y="3428999"/>
                <a:ext cx="614587" cy="104775"/>
                <a:chOff x="7225665" y="3428999"/>
                <a:chExt cx="614587" cy="104775"/>
              </a:xfrm>
            </p:grpSpPr>
            <p:sp>
              <p:nvSpPr>
                <p:cNvPr id="24" name="Oval 23">
                  <a:extLst/>
                </p:cNvPr>
                <p:cNvSpPr/>
                <p:nvPr/>
              </p:nvSpPr>
              <p:spPr>
                <a:xfrm>
                  <a:off x="7225563" y="3428999"/>
                  <a:ext cx="104776" cy="104938"/>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Oval 24">
                  <a:extLst/>
                </p:cNvPr>
                <p:cNvSpPr/>
                <p:nvPr/>
              </p:nvSpPr>
              <p:spPr>
                <a:xfrm>
                  <a:off x="7474804" y="3428999"/>
                  <a:ext cx="104776" cy="104938"/>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Oval 25">
                  <a:extLst/>
                </p:cNvPr>
                <p:cNvSpPr/>
                <p:nvPr/>
              </p:nvSpPr>
              <p:spPr>
                <a:xfrm>
                  <a:off x="7735158" y="3428999"/>
                  <a:ext cx="104776" cy="104938"/>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7417" name="Rectangle 5"/>
            <p:cNvSpPr>
              <a:spLocks noChangeArrowheads="1"/>
            </p:cNvSpPr>
            <p:nvPr/>
          </p:nvSpPr>
          <p:spPr bwMode="auto">
            <a:xfrm>
              <a:off x="846974" y="5638591"/>
              <a:ext cx="7426166" cy="6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b="1">
                  <a:solidFill>
                    <a:schemeClr val="tx1"/>
                  </a:solidFill>
                </a:rPr>
                <a:t>Remember: </a:t>
              </a:r>
              <a:r>
                <a:rPr lang="en-GB" altLang="en-US">
                  <a:solidFill>
                    <a:schemeClr val="tx1"/>
                  </a:solidFill>
                </a:rPr>
                <a:t>adults will probably have more password-protected accounts than children and these could be for very important things.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Keep Out!</a:t>
            </a:r>
          </a:p>
        </p:txBody>
      </p:sp>
      <p:grpSp>
        <p:nvGrpSpPr>
          <p:cNvPr id="18435" name="Group 3"/>
          <p:cNvGrpSpPr>
            <a:grpSpLocks/>
          </p:cNvGrpSpPr>
          <p:nvPr/>
        </p:nvGrpSpPr>
        <p:grpSpPr bwMode="auto">
          <a:xfrm>
            <a:off x="755650" y="1447800"/>
            <a:ext cx="7432675" cy="1774825"/>
            <a:chOff x="2847204" y="2639459"/>
            <a:chExt cx="7433465" cy="1775661"/>
          </a:xfrm>
        </p:grpSpPr>
        <p:grpSp>
          <p:nvGrpSpPr>
            <p:cNvPr id="18442" name="Group 20"/>
            <p:cNvGrpSpPr>
              <a:grpSpLocks/>
            </p:cNvGrpSpPr>
            <p:nvPr/>
          </p:nvGrpSpPr>
          <p:grpSpPr bwMode="auto">
            <a:xfrm>
              <a:off x="2847205" y="2639460"/>
              <a:ext cx="7433464" cy="1775660"/>
              <a:chOff x="769834" y="5516935"/>
              <a:chExt cx="6551307" cy="1775660"/>
            </a:xfrm>
          </p:grpSpPr>
          <p:sp>
            <p:nvSpPr>
              <p:cNvPr id="11" name="Rectangle 10">
                <a:extLst/>
              </p:cNvPr>
              <p:cNvSpPr/>
              <p:nvPr/>
            </p:nvSpPr>
            <p:spPr>
              <a:xfrm>
                <a:off x="769833" y="5516934"/>
                <a:ext cx="6551308" cy="1775661"/>
              </a:xfrm>
              <a:prstGeom prst="rect">
                <a:avLst/>
              </a:prstGeom>
              <a:solidFill>
                <a:srgbClr val="DDDBDC">
                  <a:alpha val="54902"/>
                </a:srgbClr>
              </a:solidFill>
              <a:ln w="28575">
                <a:solidFill>
                  <a:srgbClr val="DDDBDC">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8449" name="Rectangle 24"/>
              <p:cNvSpPr>
                <a:spLocks noChangeArrowheads="1"/>
              </p:cNvSpPr>
              <p:nvPr/>
            </p:nvSpPr>
            <p:spPr bwMode="auto">
              <a:xfrm>
                <a:off x="863762" y="5930384"/>
                <a:ext cx="6399291" cy="12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In a group, look at the card you have been given. </a:t>
                </a:r>
              </a:p>
              <a:p>
                <a:pPr eaLnBrk="1" hangingPunct="1">
                  <a:lnSpc>
                    <a:spcPct val="100000"/>
                  </a:lnSpc>
                  <a:spcBef>
                    <a:spcPct val="0"/>
                  </a:spcBef>
                  <a:buFont typeface="Arial" panose="020B0604020202020204" pitchFamily="34" charset="0"/>
                  <a:buNone/>
                </a:pPr>
                <a:endParaRPr lang="en-GB" altLang="en-US">
                  <a:solidFill>
                    <a:schemeClr val="tx1"/>
                  </a:solidFill>
                </a:endParaRPr>
              </a:p>
              <a:p>
                <a:pPr eaLnBrk="1" hangingPunct="1">
                  <a:lnSpc>
                    <a:spcPct val="100000"/>
                  </a:lnSpc>
                  <a:spcBef>
                    <a:spcPct val="0"/>
                  </a:spcBef>
                  <a:buFont typeface="Arial" panose="020B0604020202020204" pitchFamily="34" charset="0"/>
                  <a:buNone/>
                </a:pPr>
                <a:r>
                  <a:rPr lang="en-GB" altLang="en-US">
                    <a:solidFill>
                      <a:schemeClr val="tx1"/>
                    </a:solidFill>
                  </a:rPr>
                  <a:t>Discuss how you would feel if someone had your password for the site on your card.</a:t>
                </a:r>
              </a:p>
            </p:txBody>
          </p:sp>
        </p:grpSp>
        <p:sp>
          <p:nvSpPr>
            <p:cNvPr id="6" name="Rectangle 5">
              <a:extLst/>
            </p:cNvPr>
            <p:cNvSpPr/>
            <p:nvPr/>
          </p:nvSpPr>
          <p:spPr>
            <a:xfrm>
              <a:off x="2847204" y="2639459"/>
              <a:ext cx="7433465" cy="235061"/>
            </a:xfrm>
            <a:prstGeom prst="rect">
              <a:avLst/>
            </a:prstGeom>
            <a:solidFill>
              <a:srgbClr val="B8B6B7"/>
            </a:solidFill>
            <a:ln w="28575">
              <a:solidFill>
                <a:srgbClr val="B8B6B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8444" name="Group 2"/>
            <p:cNvGrpSpPr>
              <a:grpSpLocks/>
            </p:cNvGrpSpPr>
            <p:nvPr/>
          </p:nvGrpSpPr>
          <p:grpSpPr bwMode="auto">
            <a:xfrm>
              <a:off x="2924346" y="2689279"/>
              <a:ext cx="614587" cy="104775"/>
              <a:chOff x="1076325" y="1617027"/>
              <a:chExt cx="614587" cy="104775"/>
            </a:xfrm>
          </p:grpSpPr>
          <p:sp>
            <p:nvSpPr>
              <p:cNvPr id="8" name="Oval 7">
                <a:extLst/>
              </p:cNvPr>
              <p:cNvSpPr/>
              <p:nvPr/>
            </p:nvSpPr>
            <p:spPr>
              <a:xfrm>
                <a:off x="1076979" y="1616443"/>
                <a:ext cx="104786" cy="104824"/>
              </a:xfrm>
              <a:prstGeom prst="ellipse">
                <a:avLst/>
              </a:prstGeom>
              <a:solidFill>
                <a:srgbClr val="E621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Oval 8">
                <a:extLst/>
              </p:cNvPr>
              <p:cNvSpPr/>
              <p:nvPr/>
            </p:nvSpPr>
            <p:spPr>
              <a:xfrm>
                <a:off x="1326242" y="1616443"/>
                <a:ext cx="104786" cy="104824"/>
              </a:xfrm>
              <a:prstGeom prst="ellipse">
                <a:avLst/>
              </a:prstGeom>
              <a:solidFill>
                <a:srgbClr val="F9B10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Oval 9">
                <a:extLst/>
              </p:cNvPr>
              <p:cNvSpPr/>
              <p:nvPr/>
            </p:nvSpPr>
            <p:spPr>
              <a:xfrm>
                <a:off x="1586620" y="1616443"/>
                <a:ext cx="104786" cy="104824"/>
              </a:xfrm>
              <a:prstGeom prst="ellipse">
                <a:avLst/>
              </a:prstGeom>
              <a:solidFill>
                <a:srgbClr val="86BD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29" name="Group 28"/>
          <p:cNvGrpSpPr>
            <a:grpSpLocks/>
          </p:cNvGrpSpPr>
          <p:nvPr/>
        </p:nvGrpSpPr>
        <p:grpSpPr bwMode="auto">
          <a:xfrm>
            <a:off x="5524500" y="3203575"/>
            <a:ext cx="2889250" cy="2889250"/>
            <a:chOff x="2695574" y="2322539"/>
            <a:chExt cx="3762375" cy="3762375"/>
          </a:xfrm>
        </p:grpSpPr>
        <p:sp>
          <p:nvSpPr>
            <p:cNvPr id="30" name="Oval 29">
              <a:extLst/>
            </p:cNvPr>
            <p:cNvSpPr/>
            <p:nvPr/>
          </p:nvSpPr>
          <p:spPr>
            <a:xfrm>
              <a:off x="2695574" y="2322539"/>
              <a:ext cx="3762375" cy="3762375"/>
            </a:xfrm>
            <a:prstGeom prst="ellipse">
              <a:avLst/>
            </a:prstGeom>
            <a:solidFill>
              <a:srgbClr val="86B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1" name="Oval 30">
              <a:extLst/>
            </p:cNvPr>
            <p:cNvSpPr/>
            <p:nvPr/>
          </p:nvSpPr>
          <p:spPr>
            <a:xfrm>
              <a:off x="2763794" y="2430035"/>
              <a:ext cx="3520507" cy="3520509"/>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2" name="Oval 31">
              <a:extLst/>
            </p:cNvPr>
            <p:cNvSpPr/>
            <p:nvPr/>
          </p:nvSpPr>
          <p:spPr>
            <a:xfrm>
              <a:off x="3028400" y="2512725"/>
              <a:ext cx="3332389" cy="3330323"/>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3" name="Rectangle 2"/>
          <p:cNvSpPr/>
          <p:nvPr/>
        </p:nvSpPr>
        <p:spPr>
          <a:xfrm>
            <a:off x="879475" y="3673475"/>
            <a:ext cx="4572000" cy="1908175"/>
          </a:xfrm>
          <a:prstGeom prst="rect">
            <a:avLst/>
          </a:prstGeom>
        </p:spPr>
        <p:txBody>
          <a:bodyPr>
            <a:spAutoFit/>
          </a:bodyPr>
          <a:lstStyle/>
          <a:p>
            <a:pPr>
              <a:defRPr/>
            </a:pPr>
            <a:r>
              <a:rPr lang="en-GB" b="1" dirty="0"/>
              <a:t>What could happen if someone had the password to that account?</a:t>
            </a:r>
          </a:p>
          <a:p>
            <a:pPr>
              <a:defRPr/>
            </a:pPr>
            <a:endParaRPr lang="en-GB" dirty="0"/>
          </a:p>
          <a:p>
            <a:pPr marL="285750" indent="-285750">
              <a:spcAft>
                <a:spcPts val="600"/>
              </a:spcAft>
              <a:buFont typeface="Arial" panose="020B0604020202020204" pitchFamily="34" charset="0"/>
              <a:buChar char="•"/>
              <a:defRPr/>
            </a:pPr>
            <a:r>
              <a:rPr lang="en-GB" dirty="0"/>
              <a:t>What information could they find out?</a:t>
            </a:r>
          </a:p>
          <a:p>
            <a:pPr marL="285750" indent="-285750">
              <a:spcAft>
                <a:spcPts val="600"/>
              </a:spcAft>
              <a:buFont typeface="Arial" panose="020B0604020202020204" pitchFamily="34" charset="0"/>
              <a:buChar char="•"/>
              <a:defRPr/>
            </a:pPr>
            <a:r>
              <a:rPr lang="en-GB" dirty="0"/>
              <a:t>What could they use your account for?</a:t>
            </a:r>
          </a:p>
          <a:p>
            <a:pPr marL="285750" indent="-285750">
              <a:spcAft>
                <a:spcPts val="600"/>
              </a:spcAft>
              <a:buFont typeface="Arial" panose="020B0604020202020204" pitchFamily="34" charset="0"/>
              <a:buChar char="•"/>
              <a:defRPr/>
            </a:pPr>
            <a:r>
              <a:rPr lang="en-GB" dirty="0"/>
              <a:t>Could it harm you?</a:t>
            </a:r>
          </a:p>
        </p:txBody>
      </p:sp>
      <p:pic>
        <p:nvPicPr>
          <p:cNvPr id="4" name="Picture 3"/>
          <p:cNvPicPr>
            <a:picLocks noChangeAspect="1"/>
          </p:cNvPicPr>
          <p:nvPr/>
        </p:nvPicPr>
        <p:blipFill rotWithShape="1">
          <a:blip r:embed="rId2"/>
          <a:srcRect r="50991"/>
          <a:stretch/>
        </p:blipFill>
        <p:spPr>
          <a:xfrm rot="418108">
            <a:off x="6105525" y="3379788"/>
            <a:ext cx="1727200" cy="2493962"/>
          </a:xfrm>
          <a:prstGeom prst="rect">
            <a:avLst/>
          </a:prstGeom>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36"/>
          <p:cNvGrpSpPr>
            <a:grpSpLocks/>
          </p:cNvGrpSpPr>
          <p:nvPr/>
        </p:nvGrpSpPr>
        <p:grpSpPr bwMode="auto">
          <a:xfrm>
            <a:off x="755650" y="4062413"/>
            <a:ext cx="5721350" cy="1096962"/>
            <a:chOff x="769834" y="5474652"/>
            <a:chExt cx="5721555" cy="1098302"/>
          </a:xfrm>
        </p:grpSpPr>
        <p:grpSp>
          <p:nvGrpSpPr>
            <p:cNvPr id="19470" name="Group 4"/>
            <p:cNvGrpSpPr>
              <a:grpSpLocks/>
            </p:cNvGrpSpPr>
            <p:nvPr/>
          </p:nvGrpSpPr>
          <p:grpSpPr bwMode="auto">
            <a:xfrm>
              <a:off x="769834" y="5474652"/>
              <a:ext cx="5721555" cy="1098302"/>
              <a:chOff x="769834" y="3428999"/>
              <a:chExt cx="5721555" cy="1098302"/>
            </a:xfrm>
          </p:grpSpPr>
          <p:sp>
            <p:nvSpPr>
              <p:cNvPr id="47" name="Rectangle 46">
                <a:extLst/>
              </p:cNvPr>
              <p:cNvSpPr/>
              <p:nvPr/>
            </p:nvSpPr>
            <p:spPr>
              <a:xfrm>
                <a:off x="769834" y="3471913"/>
                <a:ext cx="5721555" cy="1055388"/>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9473" name="Group 7"/>
              <p:cNvGrpSpPr>
                <a:grpSpLocks/>
              </p:cNvGrpSpPr>
              <p:nvPr/>
            </p:nvGrpSpPr>
            <p:grpSpPr bwMode="auto">
              <a:xfrm>
                <a:off x="923925" y="3428999"/>
                <a:ext cx="614587" cy="104775"/>
                <a:chOff x="7225665" y="3428999"/>
                <a:chExt cx="614587" cy="104775"/>
              </a:xfrm>
            </p:grpSpPr>
            <p:sp>
              <p:nvSpPr>
                <p:cNvPr id="49" name="Oval 48">
                  <a:extLst/>
                </p:cNvPr>
                <p:cNvSpPr/>
                <p:nvPr/>
              </p:nvSpPr>
              <p:spPr>
                <a:xfrm>
                  <a:off x="7225568" y="3428999"/>
                  <a:ext cx="104779" cy="10490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0" name="Oval 49">
                  <a:extLst/>
                </p:cNvPr>
                <p:cNvSpPr/>
                <p:nvPr/>
              </p:nvSpPr>
              <p:spPr>
                <a:xfrm>
                  <a:off x="7474814" y="3428999"/>
                  <a:ext cx="104779" cy="10490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 name="Oval 50">
                  <a:extLst/>
                </p:cNvPr>
                <p:cNvSpPr/>
                <p:nvPr/>
              </p:nvSpPr>
              <p:spPr>
                <a:xfrm>
                  <a:off x="7735173" y="3428999"/>
                  <a:ext cx="104779" cy="10490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471" name="Rectangle 5"/>
            <p:cNvSpPr>
              <a:spLocks noChangeArrowheads="1"/>
            </p:cNvSpPr>
            <p:nvPr/>
          </p:nvSpPr>
          <p:spPr bwMode="auto">
            <a:xfrm>
              <a:off x="923823" y="5602678"/>
              <a:ext cx="4408723" cy="9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If someone has your password, they might be able to see all of that information!</a:t>
              </a:r>
            </a:p>
          </p:txBody>
        </p:sp>
      </p:grpSp>
      <p:grpSp>
        <p:nvGrpSpPr>
          <p:cNvPr id="19459" name="Group 36"/>
          <p:cNvGrpSpPr>
            <a:grpSpLocks/>
          </p:cNvGrpSpPr>
          <p:nvPr/>
        </p:nvGrpSpPr>
        <p:grpSpPr bwMode="auto">
          <a:xfrm>
            <a:off x="755650" y="2667000"/>
            <a:ext cx="5721350" cy="1096963"/>
            <a:chOff x="769834" y="5474652"/>
            <a:chExt cx="5721555" cy="1098302"/>
          </a:xfrm>
        </p:grpSpPr>
        <p:grpSp>
          <p:nvGrpSpPr>
            <p:cNvPr id="19463" name="Group 4"/>
            <p:cNvGrpSpPr>
              <a:grpSpLocks/>
            </p:cNvGrpSpPr>
            <p:nvPr/>
          </p:nvGrpSpPr>
          <p:grpSpPr bwMode="auto">
            <a:xfrm>
              <a:off x="769834" y="5474652"/>
              <a:ext cx="5721555" cy="1098302"/>
              <a:chOff x="769834" y="3428999"/>
              <a:chExt cx="5721555" cy="1098302"/>
            </a:xfrm>
          </p:grpSpPr>
          <p:sp>
            <p:nvSpPr>
              <p:cNvPr id="39" name="Rectangle 38">
                <a:extLst/>
              </p:cNvPr>
              <p:cNvSpPr/>
              <p:nvPr/>
            </p:nvSpPr>
            <p:spPr>
              <a:xfrm>
                <a:off x="769834" y="3471914"/>
                <a:ext cx="5721555" cy="1055387"/>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9466" name="Group 7"/>
              <p:cNvGrpSpPr>
                <a:grpSpLocks/>
              </p:cNvGrpSpPr>
              <p:nvPr/>
            </p:nvGrpSpPr>
            <p:grpSpPr bwMode="auto">
              <a:xfrm>
                <a:off x="923925" y="3428999"/>
                <a:ext cx="614587" cy="104775"/>
                <a:chOff x="7225665" y="3428999"/>
                <a:chExt cx="614587" cy="104775"/>
              </a:xfrm>
            </p:grpSpPr>
            <p:sp>
              <p:nvSpPr>
                <p:cNvPr id="41" name="Oval 40">
                  <a:extLst/>
                </p:cNvPr>
                <p:cNvSpPr/>
                <p:nvPr/>
              </p:nvSpPr>
              <p:spPr>
                <a:xfrm>
                  <a:off x="7225568" y="3428999"/>
                  <a:ext cx="104779" cy="104903"/>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a:extLst/>
                </p:cNvPr>
                <p:cNvSpPr/>
                <p:nvPr/>
              </p:nvSpPr>
              <p:spPr>
                <a:xfrm>
                  <a:off x="7474814" y="3428999"/>
                  <a:ext cx="104779" cy="104903"/>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a:extLst/>
                </p:cNvPr>
                <p:cNvSpPr/>
                <p:nvPr/>
              </p:nvSpPr>
              <p:spPr>
                <a:xfrm>
                  <a:off x="7735173" y="3428999"/>
                  <a:ext cx="104779" cy="104903"/>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9464" name="Rectangle 5"/>
            <p:cNvSpPr>
              <a:spLocks noChangeArrowheads="1"/>
            </p:cNvSpPr>
            <p:nvPr/>
          </p:nvSpPr>
          <p:spPr bwMode="auto">
            <a:xfrm>
              <a:off x="923823" y="5602678"/>
              <a:ext cx="4408723" cy="92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 typeface="Arial" panose="020B0604020202020204" pitchFamily="34" charset="0"/>
                <a:buNone/>
              </a:pPr>
              <a:r>
                <a:rPr lang="en-GB" altLang="en-US">
                  <a:solidFill>
                    <a:schemeClr val="tx1"/>
                  </a:solidFill>
                </a:rPr>
                <a:t>When you make an account, you might have your name, address, phone number, email or even bank details stored there. </a:t>
              </a:r>
            </a:p>
          </p:txBody>
        </p:sp>
      </p:grpSp>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Protect Yourself</a:t>
            </a:r>
          </a:p>
        </p:txBody>
      </p:sp>
      <p:pic>
        <p:nvPicPr>
          <p:cNvPr id="1946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6213" y="2366963"/>
            <a:ext cx="3132137" cy="372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3"/>
          <p:cNvSpPr>
            <a:spLocks noChangeArrowheads="1"/>
          </p:cNvSpPr>
          <p:nvPr/>
        </p:nvSpPr>
        <p:spPr bwMode="auto">
          <a:xfrm>
            <a:off x="966788" y="1374775"/>
            <a:ext cx="721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Passwords stop people from getting into your account, but they also stop people from seeing any private information that might be in your account.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775200" y="2973388"/>
            <a:ext cx="3424238" cy="815975"/>
          </a:xfrm>
          <a:prstGeom prst="rect">
            <a:avLst/>
          </a:prstGeom>
          <a:solidFill>
            <a:srgbClr val="B8D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solidFill>
                  <a:schemeClr val="tx1"/>
                </a:solidFill>
              </a:rPr>
              <a:t>Or this:</a:t>
            </a:r>
          </a:p>
        </p:txBody>
      </p:sp>
      <p:sp>
        <p:nvSpPr>
          <p:cNvPr id="8" name="Rectangle 7"/>
          <p:cNvSpPr/>
          <p:nvPr/>
        </p:nvSpPr>
        <p:spPr>
          <a:xfrm>
            <a:off x="966788" y="2973388"/>
            <a:ext cx="3424237" cy="815975"/>
          </a:xfrm>
          <a:prstGeom prst="rect">
            <a:avLst/>
          </a:prstGeom>
          <a:solidFill>
            <a:srgbClr val="B8D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Protect Yourself</a:t>
            </a:r>
          </a:p>
        </p:txBody>
      </p:sp>
      <p:sp>
        <p:nvSpPr>
          <p:cNvPr id="20485" name="Rectangle 3"/>
          <p:cNvSpPr>
            <a:spLocks noChangeArrowheads="1"/>
          </p:cNvSpPr>
          <p:nvPr/>
        </p:nvSpPr>
        <p:spPr bwMode="auto">
          <a:xfrm>
            <a:off x="966788" y="1374775"/>
            <a:ext cx="7210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a:t>Another easy way to protect your information is to always choose to use strong privacy settings. </a:t>
            </a:r>
          </a:p>
          <a:p>
            <a:pPr algn="ctr"/>
            <a:endParaRPr lang="en-GB" altLang="en-US"/>
          </a:p>
          <a:p>
            <a:pPr algn="ctr"/>
            <a:r>
              <a:rPr lang="en-GB" altLang="en-US"/>
              <a:t>Privacy settings mean that you can control what people can see on your account. </a:t>
            </a:r>
          </a:p>
        </p:txBody>
      </p:sp>
      <p:grpSp>
        <p:nvGrpSpPr>
          <p:cNvPr id="21" name="Group 20"/>
          <p:cNvGrpSpPr>
            <a:grpSpLocks/>
          </p:cNvGrpSpPr>
          <p:nvPr/>
        </p:nvGrpSpPr>
        <p:grpSpPr bwMode="auto">
          <a:xfrm>
            <a:off x="1362075" y="5356225"/>
            <a:ext cx="6654800" cy="615950"/>
            <a:chOff x="850105" y="1385917"/>
            <a:chExt cx="6654564" cy="615878"/>
          </a:xfrm>
        </p:grpSpPr>
        <p:sp>
          <p:nvSpPr>
            <p:cNvPr id="22" name="Oval 21"/>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23" name="Oval 22"/>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4" name="Oval 23"/>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0493" name="Rectangle 24"/>
            <p:cNvSpPr>
              <a:spLocks noChangeArrowheads="1"/>
            </p:cNvSpPr>
            <p:nvPr/>
          </p:nvSpPr>
          <p:spPr bwMode="auto">
            <a:xfrm>
              <a:off x="1480002" y="1540064"/>
              <a:ext cx="602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a:solidFill>
                    <a:srgbClr val="699327"/>
                  </a:solidFill>
                </a:rPr>
                <a:t>Which one would you prefer a stranger seeing?</a:t>
              </a:r>
            </a:p>
          </p:txBody>
        </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3913" y="3683000"/>
            <a:ext cx="36290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7888" y="3694113"/>
            <a:ext cx="3598862"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071563" y="3048000"/>
            <a:ext cx="303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a:t>It’s the difference between a stranger seeing this: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8"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p:cNvPr>
          <p:cNvSpPr txBox="1"/>
          <p:nvPr/>
        </p:nvSpPr>
        <p:spPr>
          <a:xfrm>
            <a:off x="755650" y="728663"/>
            <a:ext cx="7632700" cy="646112"/>
          </a:xfrm>
          <a:prstGeom prst="rect">
            <a:avLst/>
          </a:prstGeom>
          <a:noFill/>
        </p:spPr>
        <p:txBody>
          <a:bodyPr>
            <a:spAutoFit/>
          </a:bodyPr>
          <a:lstStyle/>
          <a:p>
            <a:pPr algn="ctr" eaLnBrk="1" fontAlgn="auto" hangingPunct="1">
              <a:spcBef>
                <a:spcPts val="0"/>
              </a:spcBef>
              <a:spcAft>
                <a:spcPts val="0"/>
              </a:spcAft>
              <a:defRPr/>
            </a:pPr>
            <a:r>
              <a:rPr lang="en-GB" sz="3600" dirty="0">
                <a:latin typeface="+mj-lt"/>
              </a:rPr>
              <a:t>Tough Security</a:t>
            </a:r>
          </a:p>
        </p:txBody>
      </p:sp>
      <p:sp>
        <p:nvSpPr>
          <p:cNvPr id="21507" name="Rectangle 2"/>
          <p:cNvSpPr>
            <a:spLocks noChangeArrowheads="1"/>
          </p:cNvSpPr>
          <p:nvPr/>
        </p:nvSpPr>
        <p:spPr bwMode="auto">
          <a:xfrm>
            <a:off x="809625" y="1490663"/>
            <a:ext cx="752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a:r>
              <a:rPr lang="en-GB" altLang="en-US" dirty="0"/>
              <a:t>On whiteboards, rank these passwords from 1-5 (most to least secure).</a:t>
            </a:r>
          </a:p>
        </p:txBody>
      </p:sp>
      <p:sp>
        <p:nvSpPr>
          <p:cNvPr id="21508" name="Rectangle 3"/>
          <p:cNvSpPr>
            <a:spLocks noChangeArrowheads="1"/>
          </p:cNvSpPr>
          <p:nvPr/>
        </p:nvSpPr>
        <p:spPr bwMode="auto">
          <a:xfrm>
            <a:off x="1223963" y="2136775"/>
            <a:ext cx="4572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buFont typeface="Twinkl SemiBold" pitchFamily="2" charset="0"/>
              <a:buAutoNum type="alphaLcParenR"/>
            </a:pPr>
            <a:r>
              <a:rPr lang="en-GB" altLang="en-US" dirty="0" smtClean="0"/>
              <a:t> (</a:t>
            </a:r>
            <a:r>
              <a:rPr lang="en-GB" altLang="en-US" dirty="0"/>
              <a:t>a pet’s name) </a:t>
            </a:r>
            <a:r>
              <a:rPr lang="en-GB" altLang="en-US" b="1" dirty="0"/>
              <a:t>Fluffy123</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smtClean="0"/>
              <a:t> </a:t>
            </a:r>
            <a:r>
              <a:rPr lang="en-GB" altLang="en-US" b="1" dirty="0" smtClean="0"/>
              <a:t>Password123</a:t>
            </a:r>
            <a:endParaRPr lang="en-GB" altLang="en-US" b="1" dirty="0"/>
          </a:p>
          <a:p>
            <a:pPr>
              <a:buFont typeface="Twinkl SemiBold" pitchFamily="2" charset="0"/>
              <a:buAutoNum type="alphaLcParenR"/>
            </a:pPr>
            <a:endParaRPr lang="en-GB" altLang="en-US" dirty="0"/>
          </a:p>
          <a:p>
            <a:pPr>
              <a:buFont typeface="Twinkl SemiBold" pitchFamily="2" charset="0"/>
              <a:buAutoNum type="alphaLcParenR"/>
            </a:pPr>
            <a:r>
              <a:rPr lang="en-GB" altLang="en-US" dirty="0" smtClean="0"/>
              <a:t> </a:t>
            </a:r>
            <a:r>
              <a:rPr lang="en-GB" altLang="en-US" b="1" dirty="0" smtClean="0"/>
              <a:t>Abcde12345</a:t>
            </a:r>
            <a:endParaRPr lang="en-GB" altLang="en-US" b="1" dirty="0"/>
          </a:p>
          <a:p>
            <a:pPr>
              <a:buFont typeface="Twinkl SemiBold" pitchFamily="2" charset="0"/>
              <a:buAutoNum type="alphaLcParenR"/>
            </a:pPr>
            <a:endParaRPr lang="en-GB" altLang="en-US" dirty="0"/>
          </a:p>
          <a:p>
            <a:pPr>
              <a:buFont typeface="Twinkl SemiBold" pitchFamily="2" charset="0"/>
              <a:buAutoNum type="alphaLcParenR"/>
            </a:pPr>
            <a:r>
              <a:rPr lang="en-GB" altLang="en-US" dirty="0" smtClean="0"/>
              <a:t> (</a:t>
            </a:r>
            <a:r>
              <a:rPr lang="en-GB" altLang="en-US" dirty="0"/>
              <a:t>random word and number) </a:t>
            </a:r>
            <a:r>
              <a:rPr lang="en-GB" altLang="en-US" b="1" dirty="0"/>
              <a:t>pencil21</a:t>
            </a:r>
          </a:p>
          <a:p>
            <a:pPr>
              <a:buFont typeface="Twinkl SemiBold" pitchFamily="2" charset="0"/>
              <a:buAutoNum type="alphaLcParenR"/>
            </a:pPr>
            <a:endParaRPr lang="en-GB" altLang="en-US" dirty="0"/>
          </a:p>
          <a:p>
            <a:pPr>
              <a:buFont typeface="Twinkl SemiBold" pitchFamily="2" charset="0"/>
              <a:buAutoNum type="alphaLcParenR"/>
            </a:pPr>
            <a:r>
              <a:rPr lang="en-GB" altLang="en-US" dirty="0" smtClean="0"/>
              <a:t> </a:t>
            </a:r>
            <a:r>
              <a:rPr lang="en-GB" altLang="en-US" b="1" dirty="0" smtClean="0"/>
              <a:t>A1btD!bq</a:t>
            </a:r>
            <a:r>
              <a:rPr lang="en-GB" altLang="en-US" dirty="0" smtClean="0"/>
              <a:t> </a:t>
            </a:r>
            <a:endParaRPr lang="en-GB" altLang="en-US" dirty="0"/>
          </a:p>
        </p:txBody>
      </p:sp>
      <p:grpSp>
        <p:nvGrpSpPr>
          <p:cNvPr id="15" name="Group 14"/>
          <p:cNvGrpSpPr>
            <a:grpSpLocks/>
          </p:cNvGrpSpPr>
          <p:nvPr/>
        </p:nvGrpSpPr>
        <p:grpSpPr bwMode="auto">
          <a:xfrm>
            <a:off x="1082675" y="5092700"/>
            <a:ext cx="6654800" cy="615950"/>
            <a:chOff x="850105" y="1385917"/>
            <a:chExt cx="6654564" cy="615878"/>
          </a:xfrm>
        </p:grpSpPr>
        <p:sp>
          <p:nvSpPr>
            <p:cNvPr id="16" name="Oval 15"/>
            <p:cNvSpPr/>
            <p:nvPr/>
          </p:nvSpPr>
          <p:spPr>
            <a:xfrm>
              <a:off x="1029487" y="1597030"/>
              <a:ext cx="404798" cy="404765"/>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17" name="Oval 16"/>
            <p:cNvSpPr/>
            <p:nvPr/>
          </p:nvSpPr>
          <p:spPr>
            <a:xfrm>
              <a:off x="1164419" y="1385917"/>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18" name="Oval 17"/>
            <p:cNvSpPr/>
            <p:nvPr/>
          </p:nvSpPr>
          <p:spPr>
            <a:xfrm>
              <a:off x="850105" y="1538299"/>
              <a:ext cx="252404" cy="242860"/>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a:t>
              </a:r>
            </a:p>
          </p:txBody>
        </p:sp>
        <p:sp>
          <p:nvSpPr>
            <p:cNvPr id="21514" name="Rectangle 18"/>
            <p:cNvSpPr>
              <a:spLocks noChangeArrowheads="1"/>
            </p:cNvSpPr>
            <p:nvPr/>
          </p:nvSpPr>
          <p:spPr bwMode="auto">
            <a:xfrm>
              <a:off x="1480002" y="1540064"/>
              <a:ext cx="60246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eaLnBrk="1" hangingPunct="1"/>
              <a:r>
                <a:rPr lang="en-GB" altLang="en-US" sz="2000" b="1" dirty="0">
                  <a:solidFill>
                    <a:srgbClr val="699327"/>
                  </a:solidFill>
                </a:rPr>
                <a:t>Can you explain your choices?</a:t>
              </a:r>
            </a:p>
          </p:txBody>
        </p:sp>
      </p:grpSp>
      <p:pic>
        <p:nvPicPr>
          <p:cNvPr id="215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2058988"/>
            <a:ext cx="1646237" cy="403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ChangeArrowheads="1"/>
          </p:cNvSpPr>
          <p:nvPr/>
        </p:nvSpPr>
        <p:spPr bwMode="auto">
          <a:xfrm>
            <a:off x="896552" y="5082272"/>
            <a:ext cx="5990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smtClean="0"/>
              <a:t>The most secure is password e. It uses capital letters, lowercase letters, numbers, symbols and no real words.</a:t>
            </a:r>
            <a:endParaRPr lang="en-GB" altLang="en-US" dirty="0"/>
          </a:p>
        </p:txBody>
      </p:sp>
      <p:sp>
        <p:nvSpPr>
          <p:cNvPr id="3" name="Rectangle 2"/>
          <p:cNvSpPr/>
          <p:nvPr/>
        </p:nvSpPr>
        <p:spPr>
          <a:xfrm>
            <a:off x="1223963" y="4324865"/>
            <a:ext cx="1552188" cy="396360"/>
          </a:xfrm>
          <a:prstGeom prst="rect">
            <a:avLst/>
          </a:prstGeom>
          <a:noFill/>
          <a:ln>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223963" y="2669232"/>
            <a:ext cx="1964080" cy="396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2"/>
          <p:cNvSpPr>
            <a:spLocks noChangeArrowheads="1"/>
          </p:cNvSpPr>
          <p:nvPr/>
        </p:nvSpPr>
        <p:spPr bwMode="auto">
          <a:xfrm>
            <a:off x="896552" y="5069441"/>
            <a:ext cx="59902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dirty="0" smtClean="0"/>
              <a:t>Password b is the least secure… But it’s actually one of the most common passwords in the world!</a:t>
            </a:r>
          </a:p>
        </p:txBody>
      </p:sp>
      <p:sp>
        <p:nvSpPr>
          <p:cNvPr id="4" name="Rectangular Callout 3"/>
          <p:cNvSpPr/>
          <p:nvPr/>
        </p:nvSpPr>
        <p:spPr>
          <a:xfrm>
            <a:off x="4926227" y="2058988"/>
            <a:ext cx="1825411" cy="1211434"/>
          </a:xfrm>
          <a:prstGeom prst="wedgeRectCallout">
            <a:avLst>
              <a:gd name="adj1" fmla="val 80446"/>
              <a:gd name="adj2" fmla="val -143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Remember - never share your password!</a:t>
            </a:r>
            <a:endParaRPr lang="en-GB"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 grpId="0" animBg="1"/>
      <p:bldP spid="13" grpId="0" animBg="1"/>
      <p:bldP spid="14" grpId="0"/>
      <p:bldP spid="4" grpId="0" animBg="1"/>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3">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 id="{1ADDB1BB-0B25-4201-92C4-C10345475AC7}" vid="{AEF62274-0B55-49D0-A2A4-32014AE46B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#English Lesson Presentation</Template>
  <TotalTime>307</TotalTime>
  <Words>674</Words>
  <Application>Microsoft Office PowerPoint</Application>
  <PresentationFormat>On-screen Show (4:3)</PresentationFormat>
  <Paragraphs>95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Twinkl</vt:lpstr>
      <vt:lpstr>Calibri</vt:lpstr>
      <vt:lpstr>Twinkl SemiBold</vt:lpstr>
      <vt:lpstr>Tuffy</vt:lpstr>
      <vt:lpstr>Arial</vt:lpstr>
      <vt:lpstr>Sassoon Infant Rg</vt:lpstr>
      <vt:lpstr>Office Theme</vt:lpstr>
      <vt:lpstr>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 Lima</dc:creator>
  <cp:lastModifiedBy>P Harvey</cp:lastModifiedBy>
  <cp:revision>21</cp:revision>
  <dcterms:created xsi:type="dcterms:W3CDTF">2018-06-04T10:31:20Z</dcterms:created>
  <dcterms:modified xsi:type="dcterms:W3CDTF">2020-03-29T12:28:21Z</dcterms:modified>
</cp:coreProperties>
</file>